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76" r:id="rId2"/>
  </p:sldMasterIdLst>
  <p:notesMasterIdLst>
    <p:notesMasterId r:id="rId19"/>
  </p:notesMasterIdLst>
  <p:handoutMasterIdLst>
    <p:handoutMasterId r:id="rId20"/>
  </p:handoutMasterIdLst>
  <p:sldIdLst>
    <p:sldId id="256" r:id="rId3"/>
    <p:sldId id="260" r:id="rId4"/>
    <p:sldId id="353" r:id="rId5"/>
    <p:sldId id="273" r:id="rId6"/>
    <p:sldId id="350" r:id="rId7"/>
    <p:sldId id="336" r:id="rId8"/>
    <p:sldId id="337" r:id="rId9"/>
    <p:sldId id="338" r:id="rId10"/>
    <p:sldId id="340" r:id="rId11"/>
    <p:sldId id="345" r:id="rId12"/>
    <p:sldId id="346" r:id="rId13"/>
    <p:sldId id="351" r:id="rId14"/>
    <p:sldId id="352" r:id="rId15"/>
    <p:sldId id="274" r:id="rId16"/>
    <p:sldId id="354" r:id="rId17"/>
    <p:sldId id="355"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E51"/>
    <a:srgbClr val="090909"/>
    <a:srgbClr val="6C8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93" autoAdjust="0"/>
  </p:normalViewPr>
  <p:slideViewPr>
    <p:cSldViewPr snapToGrid="0">
      <p:cViewPr varScale="1">
        <p:scale>
          <a:sx n="42" d="100"/>
          <a:sy n="42" d="100"/>
        </p:scale>
        <p:origin x="1138" y="3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13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2400" b="1" dirty="0">
                <a:solidFill>
                  <a:srgbClr val="6C8C1A"/>
                </a:solidFill>
              </a:rPr>
              <a:t>15-County</a:t>
            </a:r>
            <a:r>
              <a:rPr lang="en-US" sz="2400" b="1" baseline="0" dirty="0">
                <a:solidFill>
                  <a:srgbClr val="6C8C1A"/>
                </a:solidFill>
              </a:rPr>
              <a:t> Region Population</a:t>
            </a:r>
            <a:endParaRPr lang="en-US" sz="2400" b="1" dirty="0">
              <a:solidFill>
                <a:srgbClr val="6C8C1A"/>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strRef>
              <c:f>'Population Chart Data'!$B$4</c:f>
              <c:strCache>
                <c:ptCount val="1"/>
                <c:pt idx="0">
                  <c:v>Confidence limit</c:v>
                </c:pt>
              </c:strCache>
            </c:strRef>
          </c:tx>
          <c:spPr>
            <a:ln w="25400" cap="rnd">
              <a:solidFill>
                <a:srgbClr val="A6A6A6"/>
              </a:solidFill>
              <a:round/>
            </a:ln>
            <a:effectLst/>
          </c:spPr>
          <c:marker>
            <c:symbol val="circle"/>
            <c:size val="5"/>
            <c:spPr>
              <a:solidFill>
                <a:srgbClr val="A6A6A6"/>
              </a:solidFill>
              <a:ln w="9525">
                <a:solidFill>
                  <a:srgbClr val="A6A6A6"/>
                </a:solidFill>
              </a:ln>
              <a:effectLst/>
            </c:spPr>
          </c:marker>
          <c:xVal>
            <c:numRef>
              <c:f>'Population Chart Data'!$H$1:$N$1</c:f>
              <c:numCache>
                <c:formatCode>General</c:formatCode>
                <c:ptCount val="7"/>
                <c:pt idx="0">
                  <c:v>2021</c:v>
                </c:pt>
                <c:pt idx="1">
                  <c:v>2025</c:v>
                </c:pt>
                <c:pt idx="2">
                  <c:v>2030</c:v>
                </c:pt>
                <c:pt idx="3">
                  <c:v>2035</c:v>
                </c:pt>
                <c:pt idx="4">
                  <c:v>2040</c:v>
                </c:pt>
                <c:pt idx="5">
                  <c:v>2045</c:v>
                </c:pt>
                <c:pt idx="6">
                  <c:v>2050</c:v>
                </c:pt>
              </c:numCache>
            </c:numRef>
          </c:xVal>
          <c:yVal>
            <c:numRef>
              <c:f>'Population Chart Data'!$H$64:$N$64</c:f>
              <c:numCache>
                <c:formatCode>#,##0</c:formatCode>
                <c:ptCount val="7"/>
                <c:pt idx="0" formatCode="General">
                  <c:v>2431037</c:v>
                </c:pt>
                <c:pt idx="1">
                  <c:v>2597188</c:v>
                </c:pt>
                <c:pt idx="2">
                  <c:v>2816613</c:v>
                </c:pt>
                <c:pt idx="3">
                  <c:v>3068141</c:v>
                </c:pt>
                <c:pt idx="4">
                  <c:v>3345949</c:v>
                </c:pt>
                <c:pt idx="5">
                  <c:v>3646586</c:v>
                </c:pt>
                <c:pt idx="6">
                  <c:v>3967683</c:v>
                </c:pt>
              </c:numCache>
            </c:numRef>
          </c:yVal>
          <c:smooth val="0"/>
          <c:extLst>
            <c:ext xmlns:c16="http://schemas.microsoft.com/office/drawing/2014/chart" uri="{C3380CC4-5D6E-409C-BE32-E72D297353CC}">
              <c16:uniqueId val="{00000000-14F4-4EB5-B9FC-C89380697960}"/>
            </c:ext>
          </c:extLst>
        </c:ser>
        <c:ser>
          <c:idx val="3"/>
          <c:order val="1"/>
          <c:tx>
            <c:strRef>
              <c:f>'Population Chart Data'!$B$5</c:f>
              <c:strCache>
                <c:ptCount val="1"/>
                <c:pt idx="0">
                  <c:v>Confidence limit</c:v>
                </c:pt>
              </c:strCache>
            </c:strRef>
          </c:tx>
          <c:spPr>
            <a:ln w="25400" cap="rnd">
              <a:solidFill>
                <a:srgbClr val="A6A6A6"/>
              </a:solidFill>
              <a:round/>
            </a:ln>
            <a:effectLst/>
          </c:spPr>
          <c:marker>
            <c:symbol val="circle"/>
            <c:size val="5"/>
            <c:spPr>
              <a:solidFill>
                <a:srgbClr val="A6A6A6"/>
              </a:solidFill>
              <a:ln w="9525">
                <a:solidFill>
                  <a:srgbClr val="A6A6A6"/>
                </a:solidFill>
              </a:ln>
              <a:effectLst/>
            </c:spPr>
          </c:marker>
          <c:xVal>
            <c:numRef>
              <c:f>'Population Chart Data'!$H$1:$N$1</c:f>
              <c:numCache>
                <c:formatCode>General</c:formatCode>
                <c:ptCount val="7"/>
                <c:pt idx="0">
                  <c:v>2021</c:v>
                </c:pt>
                <c:pt idx="1">
                  <c:v>2025</c:v>
                </c:pt>
                <c:pt idx="2">
                  <c:v>2030</c:v>
                </c:pt>
                <c:pt idx="3">
                  <c:v>2035</c:v>
                </c:pt>
                <c:pt idx="4">
                  <c:v>2040</c:v>
                </c:pt>
                <c:pt idx="5">
                  <c:v>2045</c:v>
                </c:pt>
                <c:pt idx="6">
                  <c:v>2050</c:v>
                </c:pt>
              </c:numCache>
            </c:numRef>
          </c:xVal>
          <c:yVal>
            <c:numRef>
              <c:f>'Population Chart Data'!$H$65:$N$65</c:f>
              <c:numCache>
                <c:formatCode>#,##0</c:formatCode>
                <c:ptCount val="7"/>
                <c:pt idx="0" formatCode="General">
                  <c:v>2431037</c:v>
                </c:pt>
                <c:pt idx="1">
                  <c:v>2445231</c:v>
                </c:pt>
                <c:pt idx="2">
                  <c:v>2428110</c:v>
                </c:pt>
                <c:pt idx="3">
                  <c:v>2378893</c:v>
                </c:pt>
                <c:pt idx="4">
                  <c:v>2303397</c:v>
                </c:pt>
                <c:pt idx="5">
                  <c:v>2205068</c:v>
                </c:pt>
                <c:pt idx="6">
                  <c:v>2086279</c:v>
                </c:pt>
              </c:numCache>
            </c:numRef>
          </c:yVal>
          <c:smooth val="0"/>
          <c:extLst>
            <c:ext xmlns:c16="http://schemas.microsoft.com/office/drawing/2014/chart" uri="{C3380CC4-5D6E-409C-BE32-E72D297353CC}">
              <c16:uniqueId val="{00000001-14F4-4EB5-B9FC-C89380697960}"/>
            </c:ext>
          </c:extLst>
        </c:ser>
        <c:ser>
          <c:idx val="1"/>
          <c:order val="2"/>
          <c:tx>
            <c:strRef>
              <c:f>'Population Chart Data'!$B$3</c:f>
              <c:strCache>
                <c:ptCount val="1"/>
                <c:pt idx="0">
                  <c:v>Forecasted population</c:v>
                </c:pt>
              </c:strCache>
            </c:strRef>
          </c:tx>
          <c:spPr>
            <a:ln w="38100" cap="rnd">
              <a:solidFill>
                <a:srgbClr val="2A7F67"/>
              </a:solidFill>
              <a:round/>
            </a:ln>
            <a:effectLst/>
          </c:spPr>
          <c:marker>
            <c:symbol val="circle"/>
            <c:size val="7"/>
            <c:spPr>
              <a:solidFill>
                <a:srgbClr val="2A7F67"/>
              </a:solidFill>
              <a:ln w="9525">
                <a:solidFill>
                  <a:srgbClr val="2A7F67"/>
                </a:solidFill>
              </a:ln>
              <a:effectLst/>
            </c:spPr>
          </c:marker>
          <c:dLbls>
            <c:dLbl>
              <c:idx val="6"/>
              <c:layout>
                <c:manualLayout>
                  <c:x val="-7.096069868995647E-2"/>
                  <c:y val="7.527853056308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F4-4EB5-B9FC-C893806979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'Population Chart Data'!$H$1:$N$1</c:f>
              <c:numCache>
                <c:formatCode>General</c:formatCode>
                <c:ptCount val="7"/>
                <c:pt idx="0">
                  <c:v>2021</c:v>
                </c:pt>
                <c:pt idx="1">
                  <c:v>2025</c:v>
                </c:pt>
                <c:pt idx="2">
                  <c:v>2030</c:v>
                </c:pt>
                <c:pt idx="3">
                  <c:v>2035</c:v>
                </c:pt>
                <c:pt idx="4">
                  <c:v>2040</c:v>
                </c:pt>
                <c:pt idx="5">
                  <c:v>2045</c:v>
                </c:pt>
                <c:pt idx="6">
                  <c:v>2050</c:v>
                </c:pt>
              </c:numCache>
            </c:numRef>
          </c:xVal>
          <c:yVal>
            <c:numRef>
              <c:f>'Population Chart Data'!$H$63:$N$63</c:f>
              <c:numCache>
                <c:formatCode>General</c:formatCode>
                <c:ptCount val="7"/>
                <c:pt idx="0">
                  <c:v>2431037</c:v>
                </c:pt>
                <c:pt idx="1">
                  <c:v>2555315</c:v>
                </c:pt>
                <c:pt idx="2">
                  <c:v>2676926</c:v>
                </c:pt>
                <c:pt idx="3">
                  <c:v>2827180</c:v>
                </c:pt>
                <c:pt idx="4">
                  <c:v>2944699</c:v>
                </c:pt>
                <c:pt idx="5">
                  <c:v>3045854</c:v>
                </c:pt>
                <c:pt idx="6">
                  <c:v>3147011</c:v>
                </c:pt>
              </c:numCache>
            </c:numRef>
          </c:yVal>
          <c:smooth val="0"/>
          <c:extLst>
            <c:ext xmlns:c16="http://schemas.microsoft.com/office/drawing/2014/chart" uri="{C3380CC4-5D6E-409C-BE32-E72D297353CC}">
              <c16:uniqueId val="{00000003-14F4-4EB5-B9FC-C89380697960}"/>
            </c:ext>
          </c:extLst>
        </c:ser>
        <c:ser>
          <c:idx val="0"/>
          <c:order val="3"/>
          <c:tx>
            <c:strRef>
              <c:f>'Population Chart Data'!$B$2</c:f>
              <c:strCache>
                <c:ptCount val="1"/>
                <c:pt idx="0">
                  <c:v>Historic population</c:v>
                </c:pt>
              </c:strCache>
            </c:strRef>
          </c:tx>
          <c:spPr>
            <a:ln w="38100" cap="rnd">
              <a:solidFill>
                <a:srgbClr val="0075BF"/>
              </a:solidFill>
              <a:round/>
            </a:ln>
            <a:effectLst/>
          </c:spPr>
          <c:marker>
            <c:symbol val="circle"/>
            <c:size val="7"/>
            <c:spPr>
              <a:solidFill>
                <a:srgbClr val="0075BF"/>
              </a:solidFill>
              <a:ln w="9525">
                <a:solidFill>
                  <a:srgbClr val="0075BF"/>
                </a:solidFill>
              </a:ln>
              <a:effectLst/>
            </c:spPr>
          </c:marker>
          <c:dLbls>
            <c:dLbl>
              <c:idx val="0"/>
              <c:layout>
                <c:manualLayout>
                  <c:x val="2.0014556040756915E-2"/>
                  <c:y val="-7.527853056308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F4-4EB5-B9FC-C89380697960}"/>
                </c:ext>
              </c:extLst>
            </c:dLbl>
            <c:dLbl>
              <c:idx val="5"/>
              <c:layout>
                <c:manualLayout>
                  <c:x val="-0.14374090247452687"/>
                  <c:y val="-6.6245106895513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F4-4EB5-B9FC-C893806979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'Population Chart Data'!$C$1:$H$1</c:f>
              <c:numCache>
                <c:formatCode>General</c:formatCode>
                <c:ptCount val="6"/>
                <c:pt idx="0">
                  <c:v>1980</c:v>
                </c:pt>
                <c:pt idx="1">
                  <c:v>1990</c:v>
                </c:pt>
                <c:pt idx="2">
                  <c:v>2000</c:v>
                </c:pt>
                <c:pt idx="3">
                  <c:v>2010</c:v>
                </c:pt>
                <c:pt idx="4">
                  <c:v>2020</c:v>
                </c:pt>
                <c:pt idx="5">
                  <c:v>2021</c:v>
                </c:pt>
              </c:numCache>
            </c:numRef>
          </c:xVal>
          <c:yVal>
            <c:numRef>
              <c:f>'Population Chart Data'!$C$62:$H$62</c:f>
              <c:numCache>
                <c:formatCode>General</c:formatCode>
                <c:ptCount val="6"/>
                <c:pt idx="0">
                  <c:v>1571547</c:v>
                </c:pt>
                <c:pt idx="1">
                  <c:v>1719508</c:v>
                </c:pt>
                <c:pt idx="2">
                  <c:v>1950805</c:v>
                </c:pt>
                <c:pt idx="3">
                  <c:v>2186769</c:v>
                </c:pt>
                <c:pt idx="4">
                  <c:v>2421159</c:v>
                </c:pt>
                <c:pt idx="5">
                  <c:v>2431037</c:v>
                </c:pt>
              </c:numCache>
            </c:numRef>
          </c:yVal>
          <c:smooth val="0"/>
          <c:extLst>
            <c:ext xmlns:c16="http://schemas.microsoft.com/office/drawing/2014/chart" uri="{C3380CC4-5D6E-409C-BE32-E72D297353CC}">
              <c16:uniqueId val="{00000006-14F4-4EB5-B9FC-C89380697960}"/>
            </c:ext>
          </c:extLst>
        </c:ser>
        <c:dLbls>
          <c:showLegendKey val="0"/>
          <c:showVal val="0"/>
          <c:showCatName val="0"/>
          <c:showSerName val="0"/>
          <c:showPercent val="0"/>
          <c:showBubbleSize val="0"/>
        </c:dLbls>
        <c:axId val="1903336224"/>
        <c:axId val="1903339136"/>
      </c:scatterChart>
      <c:valAx>
        <c:axId val="1903336224"/>
        <c:scaling>
          <c:orientation val="minMax"/>
          <c:max val="2050"/>
          <c:min val="19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3339136"/>
        <c:crosses val="autoZero"/>
        <c:crossBetween val="midCat"/>
      </c:valAx>
      <c:valAx>
        <c:axId val="1903339136"/>
        <c:scaling>
          <c:orientation val="minMax"/>
        </c:scaling>
        <c:delete val="0"/>
        <c:axPos val="l"/>
        <c:majorGridlines>
          <c:spPr>
            <a:ln w="9525" cap="flat" cmpd="sng" algn="ctr">
              <a:solidFill>
                <a:schemeClr val="tx1">
                  <a:lumMod val="15000"/>
                  <a:lumOff val="85000"/>
                </a:schemeClr>
              </a:solidFill>
              <a:round/>
            </a:ln>
            <a:effectLst/>
          </c:spPr>
        </c:majorGridlines>
        <c:numFmt formatCode="#,##0,\K"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3336224"/>
        <c:crosses val="autoZero"/>
        <c:crossBetween val="midCat"/>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82347-6875-407C-B454-59A92178C55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05E76A6-CF6E-4C13-97BE-50432C45B4E5}">
      <dgm:prSet phldrT="[Text]"/>
      <dgm:spPr/>
      <dgm:t>
        <a:bodyPr/>
        <a:lstStyle/>
        <a:p>
          <a:r>
            <a:rPr lang="en-US" dirty="0">
              <a:solidFill>
                <a:schemeClr val="bg1">
                  <a:lumMod val="95000"/>
                </a:schemeClr>
              </a:solidFill>
            </a:rPr>
            <a:t>Impact of Intel</a:t>
          </a:r>
        </a:p>
      </dgm:t>
    </dgm:pt>
    <dgm:pt modelId="{7526DB24-AE54-457A-8F38-485E63650933}" type="parTrans" cxnId="{A6390BB6-2310-4477-8F57-393ADF25550E}">
      <dgm:prSet/>
      <dgm:spPr/>
      <dgm:t>
        <a:bodyPr/>
        <a:lstStyle/>
        <a:p>
          <a:endParaRPr lang="en-US"/>
        </a:p>
      </dgm:t>
    </dgm:pt>
    <dgm:pt modelId="{27F764D6-17D9-41C0-B8C4-8CA46770E4AC}" type="sibTrans" cxnId="{A6390BB6-2310-4477-8F57-393ADF25550E}">
      <dgm:prSet/>
      <dgm:spPr/>
      <dgm:t>
        <a:bodyPr/>
        <a:lstStyle/>
        <a:p>
          <a:endParaRPr lang="en-US"/>
        </a:p>
      </dgm:t>
    </dgm:pt>
    <dgm:pt modelId="{3CA71F6E-9045-420C-ADD0-584647DB92AF}">
      <dgm:prSet phldrT="[Text]"/>
      <dgm:spPr/>
      <dgm:t>
        <a:bodyPr/>
        <a:lstStyle/>
        <a:p>
          <a:r>
            <a:rPr lang="en-US" b="1" dirty="0">
              <a:solidFill>
                <a:schemeClr val="bg1">
                  <a:lumMod val="95000"/>
                </a:schemeClr>
              </a:solidFill>
            </a:rPr>
            <a:t>Population &amp; Housing</a:t>
          </a:r>
        </a:p>
      </dgm:t>
    </dgm:pt>
    <dgm:pt modelId="{2EDEF870-6E4E-4AC7-8F88-45B38BFF9CD0}" type="parTrans" cxnId="{41417A44-9096-4D9D-8C25-8A32F1A6AA4B}">
      <dgm:prSet/>
      <dgm:spPr/>
      <dgm:t>
        <a:bodyPr/>
        <a:lstStyle/>
        <a:p>
          <a:endParaRPr lang="en-US"/>
        </a:p>
      </dgm:t>
    </dgm:pt>
    <dgm:pt modelId="{C77D9910-8C5B-4C1E-B4E6-F591FEA38389}" type="sibTrans" cxnId="{41417A44-9096-4D9D-8C25-8A32F1A6AA4B}">
      <dgm:prSet/>
      <dgm:spPr/>
      <dgm:t>
        <a:bodyPr/>
        <a:lstStyle/>
        <a:p>
          <a:endParaRPr lang="en-US"/>
        </a:p>
      </dgm:t>
    </dgm:pt>
    <dgm:pt modelId="{FF34CCB5-9B2E-4310-8BA0-715FA42516AF}">
      <dgm:prSet phldrT="[Text]"/>
      <dgm:spPr/>
      <dgm:t>
        <a:bodyPr/>
        <a:lstStyle/>
        <a:p>
          <a:r>
            <a:rPr lang="en-US" b="1" dirty="0">
              <a:solidFill>
                <a:schemeClr val="bg1">
                  <a:lumMod val="95000"/>
                </a:schemeClr>
              </a:solidFill>
            </a:rPr>
            <a:t>Education &amp; Workforce</a:t>
          </a:r>
        </a:p>
      </dgm:t>
    </dgm:pt>
    <dgm:pt modelId="{01904926-75CD-43BD-8EAD-F88F7575A589}" type="parTrans" cxnId="{70710A6D-F117-43E9-9EEB-951DE1DCBFCD}">
      <dgm:prSet/>
      <dgm:spPr/>
      <dgm:t>
        <a:bodyPr/>
        <a:lstStyle/>
        <a:p>
          <a:endParaRPr lang="en-US"/>
        </a:p>
      </dgm:t>
    </dgm:pt>
    <dgm:pt modelId="{E87F6E5A-D3E5-4192-A002-0692F9366CB9}" type="sibTrans" cxnId="{70710A6D-F117-43E9-9EEB-951DE1DCBFCD}">
      <dgm:prSet/>
      <dgm:spPr/>
      <dgm:t>
        <a:bodyPr/>
        <a:lstStyle/>
        <a:p>
          <a:endParaRPr lang="en-US"/>
        </a:p>
      </dgm:t>
    </dgm:pt>
    <dgm:pt modelId="{AEA51B1B-B2CD-4BF6-874A-4A3E84847990}">
      <dgm:prSet phldrT="[Text]"/>
      <dgm:spPr/>
      <dgm:t>
        <a:bodyPr/>
        <a:lstStyle/>
        <a:p>
          <a:r>
            <a:rPr lang="en-US" b="1" dirty="0">
              <a:solidFill>
                <a:schemeClr val="bg1">
                  <a:lumMod val="95000"/>
                </a:schemeClr>
              </a:solidFill>
            </a:rPr>
            <a:t>Economy &amp; Employment</a:t>
          </a:r>
        </a:p>
      </dgm:t>
    </dgm:pt>
    <dgm:pt modelId="{91F90E97-9F8A-4A12-832E-5EC872113AB2}" type="parTrans" cxnId="{D758952A-19CB-4B6F-8A7B-6BDF4B9E3B50}">
      <dgm:prSet/>
      <dgm:spPr/>
      <dgm:t>
        <a:bodyPr/>
        <a:lstStyle/>
        <a:p>
          <a:endParaRPr lang="en-US"/>
        </a:p>
      </dgm:t>
    </dgm:pt>
    <dgm:pt modelId="{B5FAAB9F-A594-428B-B671-4123851005E5}" type="sibTrans" cxnId="{D758952A-19CB-4B6F-8A7B-6BDF4B9E3B50}">
      <dgm:prSet/>
      <dgm:spPr/>
      <dgm:t>
        <a:bodyPr/>
        <a:lstStyle/>
        <a:p>
          <a:endParaRPr lang="en-US"/>
        </a:p>
      </dgm:t>
    </dgm:pt>
    <dgm:pt modelId="{5AFEB687-3C61-4F7B-BB46-A6BB09ED6DDA}">
      <dgm:prSet phldrT="[Text]"/>
      <dgm:spPr/>
      <dgm:t>
        <a:bodyPr/>
        <a:lstStyle/>
        <a:p>
          <a:r>
            <a:rPr lang="en-US" b="1" dirty="0">
              <a:solidFill>
                <a:schemeClr val="bg1">
                  <a:lumMod val="95000"/>
                </a:schemeClr>
              </a:solidFill>
            </a:rPr>
            <a:t>Transportation &amp; Land Use</a:t>
          </a:r>
        </a:p>
      </dgm:t>
    </dgm:pt>
    <dgm:pt modelId="{A7C3FDFA-5D8A-45E5-A258-6160ED2084AA}" type="parTrans" cxnId="{47C5737A-C5BB-4CCD-8187-E173EA146106}">
      <dgm:prSet/>
      <dgm:spPr/>
      <dgm:t>
        <a:bodyPr/>
        <a:lstStyle/>
        <a:p>
          <a:endParaRPr lang="en-US"/>
        </a:p>
      </dgm:t>
    </dgm:pt>
    <dgm:pt modelId="{652FB9ED-D3F1-4723-ADDA-E7CCDF2FA473}" type="sibTrans" cxnId="{47C5737A-C5BB-4CCD-8187-E173EA146106}">
      <dgm:prSet/>
      <dgm:spPr/>
      <dgm:t>
        <a:bodyPr/>
        <a:lstStyle/>
        <a:p>
          <a:endParaRPr lang="en-US"/>
        </a:p>
      </dgm:t>
    </dgm:pt>
    <dgm:pt modelId="{61072245-6368-4693-9104-BDB1EADC96FE}">
      <dgm:prSet/>
      <dgm:spPr/>
      <dgm:t>
        <a:bodyPr/>
        <a:lstStyle/>
        <a:p>
          <a:r>
            <a:rPr lang="en-US" b="1" dirty="0">
              <a:solidFill>
                <a:schemeClr val="bg1">
                  <a:lumMod val="95000"/>
                </a:schemeClr>
              </a:solidFill>
            </a:rPr>
            <a:t>Environment</a:t>
          </a:r>
        </a:p>
      </dgm:t>
    </dgm:pt>
    <dgm:pt modelId="{0CBEF4C4-C8C6-4A45-A344-3B6BECD06071}" type="parTrans" cxnId="{C00E4064-FE38-4885-85AE-791E0E81BD52}">
      <dgm:prSet/>
      <dgm:spPr/>
      <dgm:t>
        <a:bodyPr/>
        <a:lstStyle/>
        <a:p>
          <a:endParaRPr lang="en-US"/>
        </a:p>
      </dgm:t>
    </dgm:pt>
    <dgm:pt modelId="{6690FB7D-5209-4C7F-8C00-471072DD9875}" type="sibTrans" cxnId="{C00E4064-FE38-4885-85AE-791E0E81BD52}">
      <dgm:prSet/>
      <dgm:spPr/>
      <dgm:t>
        <a:bodyPr/>
        <a:lstStyle/>
        <a:p>
          <a:endParaRPr lang="en-US"/>
        </a:p>
      </dgm:t>
    </dgm:pt>
    <dgm:pt modelId="{4216397E-47B2-41A7-9396-8542E2EE19CE}" type="pres">
      <dgm:prSet presAssocID="{D6382347-6875-407C-B454-59A92178C551}" presName="composite" presStyleCnt="0">
        <dgm:presLayoutVars>
          <dgm:chMax val="1"/>
          <dgm:dir/>
          <dgm:resizeHandles val="exact"/>
        </dgm:presLayoutVars>
      </dgm:prSet>
      <dgm:spPr/>
    </dgm:pt>
    <dgm:pt modelId="{88D761C9-E711-47B4-AEAB-B37F5B9F0AD0}" type="pres">
      <dgm:prSet presAssocID="{D6382347-6875-407C-B454-59A92178C551}" presName="radial" presStyleCnt="0">
        <dgm:presLayoutVars>
          <dgm:animLvl val="ctr"/>
        </dgm:presLayoutVars>
      </dgm:prSet>
      <dgm:spPr/>
    </dgm:pt>
    <dgm:pt modelId="{44E236EC-1D1A-4738-A760-367872BB4839}" type="pres">
      <dgm:prSet presAssocID="{F05E76A6-CF6E-4C13-97BE-50432C45B4E5}" presName="centerShape" presStyleLbl="vennNode1" presStyleIdx="0" presStyleCnt="6"/>
      <dgm:spPr/>
    </dgm:pt>
    <dgm:pt modelId="{E1F996EF-E508-4C50-A0AB-79B0E4AB360F}" type="pres">
      <dgm:prSet presAssocID="{3CA71F6E-9045-420C-ADD0-584647DB92AF}" presName="node" presStyleLbl="vennNode1" presStyleIdx="1" presStyleCnt="6">
        <dgm:presLayoutVars>
          <dgm:bulletEnabled val="1"/>
        </dgm:presLayoutVars>
      </dgm:prSet>
      <dgm:spPr/>
    </dgm:pt>
    <dgm:pt modelId="{D83C3937-506D-419A-BCA6-6058F05DC3DF}" type="pres">
      <dgm:prSet presAssocID="{FF34CCB5-9B2E-4310-8BA0-715FA42516AF}" presName="node" presStyleLbl="vennNode1" presStyleIdx="2" presStyleCnt="6">
        <dgm:presLayoutVars>
          <dgm:bulletEnabled val="1"/>
        </dgm:presLayoutVars>
      </dgm:prSet>
      <dgm:spPr/>
    </dgm:pt>
    <dgm:pt modelId="{111630D7-20A8-4E68-83FE-8584D7451F0C}" type="pres">
      <dgm:prSet presAssocID="{AEA51B1B-B2CD-4BF6-874A-4A3E84847990}" presName="node" presStyleLbl="vennNode1" presStyleIdx="3" presStyleCnt="6">
        <dgm:presLayoutVars>
          <dgm:bulletEnabled val="1"/>
        </dgm:presLayoutVars>
      </dgm:prSet>
      <dgm:spPr/>
    </dgm:pt>
    <dgm:pt modelId="{B5A94B03-1A0E-4683-9AD0-33B4CA3C1D85}" type="pres">
      <dgm:prSet presAssocID="{61072245-6368-4693-9104-BDB1EADC96FE}" presName="node" presStyleLbl="vennNode1" presStyleIdx="4" presStyleCnt="6">
        <dgm:presLayoutVars>
          <dgm:bulletEnabled val="1"/>
        </dgm:presLayoutVars>
      </dgm:prSet>
      <dgm:spPr/>
    </dgm:pt>
    <dgm:pt modelId="{71D68D3E-8426-401C-B5EE-5463E2F22855}" type="pres">
      <dgm:prSet presAssocID="{5AFEB687-3C61-4F7B-BB46-A6BB09ED6DDA}" presName="node" presStyleLbl="vennNode1" presStyleIdx="5" presStyleCnt="6">
        <dgm:presLayoutVars>
          <dgm:bulletEnabled val="1"/>
        </dgm:presLayoutVars>
      </dgm:prSet>
      <dgm:spPr/>
    </dgm:pt>
  </dgm:ptLst>
  <dgm:cxnLst>
    <dgm:cxn modelId="{3C50E300-2768-461B-9B2A-923023C36EBB}" type="presOf" srcId="{3CA71F6E-9045-420C-ADD0-584647DB92AF}" destId="{E1F996EF-E508-4C50-A0AB-79B0E4AB360F}" srcOrd="0" destOrd="0" presId="urn:microsoft.com/office/officeart/2005/8/layout/radial3"/>
    <dgm:cxn modelId="{FA316503-54A6-4031-87DA-1CDBC85518A8}" type="presOf" srcId="{AEA51B1B-B2CD-4BF6-874A-4A3E84847990}" destId="{111630D7-20A8-4E68-83FE-8584D7451F0C}" srcOrd="0" destOrd="0" presId="urn:microsoft.com/office/officeart/2005/8/layout/radial3"/>
    <dgm:cxn modelId="{D758952A-19CB-4B6F-8A7B-6BDF4B9E3B50}" srcId="{F05E76A6-CF6E-4C13-97BE-50432C45B4E5}" destId="{AEA51B1B-B2CD-4BF6-874A-4A3E84847990}" srcOrd="2" destOrd="0" parTransId="{91F90E97-9F8A-4A12-832E-5EC872113AB2}" sibTransId="{B5FAAB9F-A594-428B-B671-4123851005E5}"/>
    <dgm:cxn modelId="{C00E4064-FE38-4885-85AE-791E0E81BD52}" srcId="{F05E76A6-CF6E-4C13-97BE-50432C45B4E5}" destId="{61072245-6368-4693-9104-BDB1EADC96FE}" srcOrd="3" destOrd="0" parTransId="{0CBEF4C4-C8C6-4A45-A344-3B6BECD06071}" sibTransId="{6690FB7D-5209-4C7F-8C00-471072DD9875}"/>
    <dgm:cxn modelId="{41417A44-9096-4D9D-8C25-8A32F1A6AA4B}" srcId="{F05E76A6-CF6E-4C13-97BE-50432C45B4E5}" destId="{3CA71F6E-9045-420C-ADD0-584647DB92AF}" srcOrd="0" destOrd="0" parTransId="{2EDEF870-6E4E-4AC7-8F88-45B38BFF9CD0}" sibTransId="{C77D9910-8C5B-4C1E-B4E6-F591FEA38389}"/>
    <dgm:cxn modelId="{EFE45445-D92B-44F0-8E1B-CB7F6BDFAF8F}" type="presOf" srcId="{61072245-6368-4693-9104-BDB1EADC96FE}" destId="{B5A94B03-1A0E-4683-9AD0-33B4CA3C1D85}" srcOrd="0" destOrd="0" presId="urn:microsoft.com/office/officeart/2005/8/layout/radial3"/>
    <dgm:cxn modelId="{70710A6D-F117-43E9-9EEB-951DE1DCBFCD}" srcId="{F05E76A6-CF6E-4C13-97BE-50432C45B4E5}" destId="{FF34CCB5-9B2E-4310-8BA0-715FA42516AF}" srcOrd="1" destOrd="0" parTransId="{01904926-75CD-43BD-8EAD-F88F7575A589}" sibTransId="{E87F6E5A-D3E5-4192-A002-0692F9366CB9}"/>
    <dgm:cxn modelId="{BAF2E572-6FFA-42A3-8991-609133D5FD96}" type="presOf" srcId="{F05E76A6-CF6E-4C13-97BE-50432C45B4E5}" destId="{44E236EC-1D1A-4738-A760-367872BB4839}" srcOrd="0" destOrd="0" presId="urn:microsoft.com/office/officeart/2005/8/layout/radial3"/>
    <dgm:cxn modelId="{47C5737A-C5BB-4CCD-8187-E173EA146106}" srcId="{F05E76A6-CF6E-4C13-97BE-50432C45B4E5}" destId="{5AFEB687-3C61-4F7B-BB46-A6BB09ED6DDA}" srcOrd="4" destOrd="0" parTransId="{A7C3FDFA-5D8A-45E5-A258-6160ED2084AA}" sibTransId="{652FB9ED-D3F1-4723-ADDA-E7CCDF2FA473}"/>
    <dgm:cxn modelId="{5462FDB4-EB8F-4188-AE06-ACCACD2E8D9D}" type="presOf" srcId="{FF34CCB5-9B2E-4310-8BA0-715FA42516AF}" destId="{D83C3937-506D-419A-BCA6-6058F05DC3DF}" srcOrd="0" destOrd="0" presId="urn:microsoft.com/office/officeart/2005/8/layout/radial3"/>
    <dgm:cxn modelId="{A6390BB6-2310-4477-8F57-393ADF25550E}" srcId="{D6382347-6875-407C-B454-59A92178C551}" destId="{F05E76A6-CF6E-4C13-97BE-50432C45B4E5}" srcOrd="0" destOrd="0" parTransId="{7526DB24-AE54-457A-8F38-485E63650933}" sibTransId="{27F764D6-17D9-41C0-B8C4-8CA46770E4AC}"/>
    <dgm:cxn modelId="{D7FF55CD-4B4F-4ACB-AEB3-E176373985CA}" type="presOf" srcId="{5AFEB687-3C61-4F7B-BB46-A6BB09ED6DDA}" destId="{71D68D3E-8426-401C-B5EE-5463E2F22855}" srcOrd="0" destOrd="0" presId="urn:microsoft.com/office/officeart/2005/8/layout/radial3"/>
    <dgm:cxn modelId="{F2F50CCE-7ABC-437E-8865-4E7E77C7BB65}" type="presOf" srcId="{D6382347-6875-407C-B454-59A92178C551}" destId="{4216397E-47B2-41A7-9396-8542E2EE19CE}" srcOrd="0" destOrd="0" presId="urn:microsoft.com/office/officeart/2005/8/layout/radial3"/>
    <dgm:cxn modelId="{ED3DFD34-43D7-434B-84C2-7A082DB16F44}" type="presParOf" srcId="{4216397E-47B2-41A7-9396-8542E2EE19CE}" destId="{88D761C9-E711-47B4-AEAB-B37F5B9F0AD0}" srcOrd="0" destOrd="0" presId="urn:microsoft.com/office/officeart/2005/8/layout/radial3"/>
    <dgm:cxn modelId="{042D3914-F7F4-459A-92E8-040627B531FD}" type="presParOf" srcId="{88D761C9-E711-47B4-AEAB-B37F5B9F0AD0}" destId="{44E236EC-1D1A-4738-A760-367872BB4839}" srcOrd="0" destOrd="0" presId="urn:microsoft.com/office/officeart/2005/8/layout/radial3"/>
    <dgm:cxn modelId="{57DE896D-EC09-4080-8676-472BF7351490}" type="presParOf" srcId="{88D761C9-E711-47B4-AEAB-B37F5B9F0AD0}" destId="{E1F996EF-E508-4C50-A0AB-79B0E4AB360F}" srcOrd="1" destOrd="0" presId="urn:microsoft.com/office/officeart/2005/8/layout/radial3"/>
    <dgm:cxn modelId="{398AE82A-761D-4C6B-AE83-CADC3B394654}" type="presParOf" srcId="{88D761C9-E711-47B4-AEAB-B37F5B9F0AD0}" destId="{D83C3937-506D-419A-BCA6-6058F05DC3DF}" srcOrd="2" destOrd="0" presId="urn:microsoft.com/office/officeart/2005/8/layout/radial3"/>
    <dgm:cxn modelId="{C61E5D16-374A-49D8-9568-77025528E37B}" type="presParOf" srcId="{88D761C9-E711-47B4-AEAB-B37F5B9F0AD0}" destId="{111630D7-20A8-4E68-83FE-8584D7451F0C}" srcOrd="3" destOrd="0" presId="urn:microsoft.com/office/officeart/2005/8/layout/radial3"/>
    <dgm:cxn modelId="{C7C4AA6F-B1A6-41F7-8312-329F9BE00A0F}" type="presParOf" srcId="{88D761C9-E711-47B4-AEAB-B37F5B9F0AD0}" destId="{B5A94B03-1A0E-4683-9AD0-33B4CA3C1D85}" srcOrd="4" destOrd="0" presId="urn:microsoft.com/office/officeart/2005/8/layout/radial3"/>
    <dgm:cxn modelId="{DA6513B5-768D-417E-8EBC-EDFB1CDF0A70}" type="presParOf" srcId="{88D761C9-E711-47B4-AEAB-B37F5B9F0AD0}" destId="{71D68D3E-8426-401C-B5EE-5463E2F2285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8836C-D08B-40AE-B411-B12EE7350812}" type="doc">
      <dgm:prSet loTypeId="urn:microsoft.com/office/officeart/2008/layout/AlternatingHexagons" loCatId="list" qsTypeId="urn:microsoft.com/office/officeart/2005/8/quickstyle/3d4" qsCatId="3D" csTypeId="urn:microsoft.com/office/officeart/2005/8/colors/accent1_2" csCatId="accent1" phldr="1"/>
      <dgm:spPr/>
      <dgm:t>
        <a:bodyPr/>
        <a:lstStyle/>
        <a:p>
          <a:endParaRPr lang="en-US"/>
        </a:p>
      </dgm:t>
    </dgm:pt>
    <dgm:pt modelId="{B57654B9-42D1-467D-B2A8-679D4950335B}">
      <dgm:prSet phldrT="[Text]"/>
      <dgm:spPr/>
      <dgm:t>
        <a:bodyPr/>
        <a:lstStyle/>
        <a:p>
          <a:r>
            <a:rPr lang="en-US" b="1" dirty="0"/>
            <a:t>Deal Structure</a:t>
          </a:r>
        </a:p>
      </dgm:t>
    </dgm:pt>
    <dgm:pt modelId="{D0860FFD-A1D7-4C97-B27E-B066A1927008}" type="parTrans" cxnId="{34CCFDBF-33D2-4867-8147-1E10D509A9B7}">
      <dgm:prSet/>
      <dgm:spPr/>
      <dgm:t>
        <a:bodyPr/>
        <a:lstStyle/>
        <a:p>
          <a:endParaRPr lang="en-US" b="1"/>
        </a:p>
      </dgm:t>
    </dgm:pt>
    <dgm:pt modelId="{28A83D7D-6A50-4B19-9D09-B711006DAB88}" type="sibTrans" cxnId="{34CCFDBF-33D2-4867-8147-1E10D509A9B7}">
      <dgm:prSet/>
      <dgm:spPr/>
      <dgm:t>
        <a:bodyPr/>
        <a:lstStyle/>
        <a:p>
          <a:r>
            <a:rPr lang="en-US" b="1" dirty="0"/>
            <a:t>Efficient Incentivization</a:t>
          </a:r>
        </a:p>
      </dgm:t>
    </dgm:pt>
    <dgm:pt modelId="{523C10FD-62F1-4956-B591-1A1B9DDDB223}">
      <dgm:prSet phldrT="[Text]"/>
      <dgm:spPr/>
      <dgm:t>
        <a:bodyPr/>
        <a:lstStyle/>
        <a:p>
          <a:r>
            <a:rPr lang="en-US" b="1" dirty="0"/>
            <a:t>Partnerships</a:t>
          </a:r>
        </a:p>
      </dgm:t>
    </dgm:pt>
    <dgm:pt modelId="{1E6CBDF4-B25F-4FA8-AB24-4D9592BC1495}" type="parTrans" cxnId="{4F0C46A4-4882-4FEA-ADAA-45BB710076E1}">
      <dgm:prSet/>
      <dgm:spPr/>
      <dgm:t>
        <a:bodyPr/>
        <a:lstStyle/>
        <a:p>
          <a:endParaRPr lang="en-US" b="1"/>
        </a:p>
      </dgm:t>
    </dgm:pt>
    <dgm:pt modelId="{F814EEED-338D-4200-A290-AA16F26BAA92}" type="sibTrans" cxnId="{4F0C46A4-4882-4FEA-ADAA-45BB710076E1}">
      <dgm:prSet/>
      <dgm:spPr/>
      <dgm:t>
        <a:bodyPr/>
        <a:lstStyle/>
        <a:p>
          <a:r>
            <a:rPr lang="en-US" b="1" dirty="0"/>
            <a:t>Implementation</a:t>
          </a:r>
        </a:p>
      </dgm:t>
    </dgm:pt>
    <dgm:pt modelId="{BD7023CB-3D87-4CDE-B7CB-164DAE330CF8}">
      <dgm:prSet phldrT="[Text]" custT="1"/>
      <dgm:spPr/>
      <dgm:t>
        <a:bodyPr/>
        <a:lstStyle/>
        <a:p>
          <a:pPr algn="ctr"/>
          <a:r>
            <a:rPr lang="en-US" sz="3200" b="1" dirty="0">
              <a:solidFill>
                <a:schemeClr val="bg1">
                  <a:lumMod val="95000"/>
                </a:schemeClr>
              </a:solidFill>
            </a:rPr>
            <a:t>Summary</a:t>
          </a:r>
          <a:endParaRPr lang="en-US" sz="2400" b="1" dirty="0">
            <a:solidFill>
              <a:schemeClr val="bg1">
                <a:lumMod val="95000"/>
              </a:schemeClr>
            </a:solidFill>
          </a:endParaRPr>
        </a:p>
      </dgm:t>
    </dgm:pt>
    <dgm:pt modelId="{59715D59-052B-4730-A27C-134A5935FEBF}" type="parTrans" cxnId="{CF1692F5-9A32-4D6A-80F8-E178F75AE0EF}">
      <dgm:prSet/>
      <dgm:spPr/>
      <dgm:t>
        <a:bodyPr/>
        <a:lstStyle/>
        <a:p>
          <a:endParaRPr lang="en-US" b="1"/>
        </a:p>
      </dgm:t>
    </dgm:pt>
    <dgm:pt modelId="{9A72D759-7D3E-4AF2-B890-E4ADA4F263BF}" type="sibTrans" cxnId="{CF1692F5-9A32-4D6A-80F8-E178F75AE0EF}">
      <dgm:prSet/>
      <dgm:spPr/>
      <dgm:t>
        <a:bodyPr/>
        <a:lstStyle/>
        <a:p>
          <a:endParaRPr lang="en-US" b="1"/>
        </a:p>
      </dgm:t>
    </dgm:pt>
    <dgm:pt modelId="{D55D3854-6ACC-41BA-A05E-C1B62E0D0762}">
      <dgm:prSet phldrT="[Text]"/>
      <dgm:spPr/>
      <dgm:t>
        <a:bodyPr/>
        <a:lstStyle/>
        <a:p>
          <a:r>
            <a:rPr lang="en-US" b="1" dirty="0"/>
            <a:t>Lessons for Central Ohio</a:t>
          </a:r>
        </a:p>
      </dgm:t>
    </dgm:pt>
    <dgm:pt modelId="{C5E4DDEF-475F-4FD0-8E5A-E1290956804F}" type="parTrans" cxnId="{A4B292C7-1EBD-4DC9-A7CC-B0806C5BEFEB}">
      <dgm:prSet/>
      <dgm:spPr/>
      <dgm:t>
        <a:bodyPr/>
        <a:lstStyle/>
        <a:p>
          <a:endParaRPr lang="en-US" b="1"/>
        </a:p>
      </dgm:t>
    </dgm:pt>
    <dgm:pt modelId="{7E493C48-D64E-49F9-BFE5-16544724F785}" type="sibTrans" cxnId="{A4B292C7-1EBD-4DC9-A7CC-B0806C5BEFEB}">
      <dgm:prSet/>
      <dgm:spPr/>
      <dgm:t>
        <a:bodyPr/>
        <a:lstStyle/>
        <a:p>
          <a:r>
            <a:rPr lang="en-US" b="1" dirty="0"/>
            <a:t>Catalyzing Economic Opportunity</a:t>
          </a:r>
        </a:p>
      </dgm:t>
    </dgm:pt>
    <dgm:pt modelId="{5E7960E9-5BEE-4E63-B8E9-F66FDD3907E8}" type="pres">
      <dgm:prSet presAssocID="{CF18836C-D08B-40AE-B411-B12EE7350812}" presName="Name0" presStyleCnt="0">
        <dgm:presLayoutVars>
          <dgm:chMax/>
          <dgm:chPref/>
          <dgm:dir/>
          <dgm:animLvl val="lvl"/>
        </dgm:presLayoutVars>
      </dgm:prSet>
      <dgm:spPr/>
    </dgm:pt>
    <dgm:pt modelId="{7CC0A939-BFA8-470F-B0D4-161EDEB157F7}" type="pres">
      <dgm:prSet presAssocID="{B57654B9-42D1-467D-B2A8-679D4950335B}" presName="composite" presStyleCnt="0"/>
      <dgm:spPr/>
    </dgm:pt>
    <dgm:pt modelId="{26C40A1C-47EC-4659-B796-CAEBE38ACABC}" type="pres">
      <dgm:prSet presAssocID="{B57654B9-42D1-467D-B2A8-679D4950335B}" presName="Parent1" presStyleLbl="node1" presStyleIdx="0" presStyleCnt="6">
        <dgm:presLayoutVars>
          <dgm:chMax val="1"/>
          <dgm:chPref val="1"/>
          <dgm:bulletEnabled val="1"/>
        </dgm:presLayoutVars>
      </dgm:prSet>
      <dgm:spPr/>
    </dgm:pt>
    <dgm:pt modelId="{F9B5864C-B6F0-40FE-943F-63BE4FDF59A4}" type="pres">
      <dgm:prSet presAssocID="{B57654B9-42D1-467D-B2A8-679D4950335B}" presName="Childtext1" presStyleLbl="revTx" presStyleIdx="0" presStyleCnt="3">
        <dgm:presLayoutVars>
          <dgm:chMax val="0"/>
          <dgm:chPref val="0"/>
          <dgm:bulletEnabled val="1"/>
        </dgm:presLayoutVars>
      </dgm:prSet>
      <dgm:spPr/>
    </dgm:pt>
    <dgm:pt modelId="{D9A33E2B-6140-401A-9E96-ECB1AAE26721}" type="pres">
      <dgm:prSet presAssocID="{B57654B9-42D1-467D-B2A8-679D4950335B}" presName="BalanceSpacing" presStyleCnt="0"/>
      <dgm:spPr/>
    </dgm:pt>
    <dgm:pt modelId="{2F41622A-F257-4F0B-9FB2-02CDFF0DD43D}" type="pres">
      <dgm:prSet presAssocID="{B57654B9-42D1-467D-B2A8-679D4950335B}" presName="BalanceSpacing1" presStyleCnt="0"/>
      <dgm:spPr/>
    </dgm:pt>
    <dgm:pt modelId="{AAE5BA1A-362E-43EC-AFFC-40A6C9361481}" type="pres">
      <dgm:prSet presAssocID="{28A83D7D-6A50-4B19-9D09-B711006DAB88}" presName="Accent1Text" presStyleLbl="node1" presStyleIdx="1" presStyleCnt="6"/>
      <dgm:spPr/>
    </dgm:pt>
    <dgm:pt modelId="{54468E61-68B2-4987-B1F4-5CDB44E6C0A6}" type="pres">
      <dgm:prSet presAssocID="{28A83D7D-6A50-4B19-9D09-B711006DAB88}" presName="spaceBetweenRectangles" presStyleCnt="0"/>
      <dgm:spPr/>
    </dgm:pt>
    <dgm:pt modelId="{E3DB1329-C223-40C8-8E0D-DA76FEED5EB7}" type="pres">
      <dgm:prSet presAssocID="{523C10FD-62F1-4956-B591-1A1B9DDDB223}" presName="composite" presStyleCnt="0"/>
      <dgm:spPr/>
    </dgm:pt>
    <dgm:pt modelId="{E9663742-75F4-45EB-AA06-E75ACCDAC6B8}" type="pres">
      <dgm:prSet presAssocID="{523C10FD-62F1-4956-B591-1A1B9DDDB223}" presName="Parent1" presStyleLbl="node1" presStyleIdx="2" presStyleCnt="6">
        <dgm:presLayoutVars>
          <dgm:chMax val="1"/>
          <dgm:chPref val="1"/>
          <dgm:bulletEnabled val="1"/>
        </dgm:presLayoutVars>
      </dgm:prSet>
      <dgm:spPr/>
    </dgm:pt>
    <dgm:pt modelId="{77254F39-076E-44C1-9568-176813BCC82B}" type="pres">
      <dgm:prSet presAssocID="{523C10FD-62F1-4956-B591-1A1B9DDDB223}" presName="Childtext1" presStyleLbl="revTx" presStyleIdx="1" presStyleCnt="3" custScaleX="118782">
        <dgm:presLayoutVars>
          <dgm:chMax val="0"/>
          <dgm:chPref val="0"/>
          <dgm:bulletEnabled val="1"/>
        </dgm:presLayoutVars>
      </dgm:prSet>
      <dgm:spPr/>
    </dgm:pt>
    <dgm:pt modelId="{CC4F5891-6D26-415C-9FCB-6D1579E7B429}" type="pres">
      <dgm:prSet presAssocID="{523C10FD-62F1-4956-B591-1A1B9DDDB223}" presName="BalanceSpacing" presStyleCnt="0"/>
      <dgm:spPr/>
    </dgm:pt>
    <dgm:pt modelId="{06B8B147-2FCE-4AD1-AD1F-254AA00364E9}" type="pres">
      <dgm:prSet presAssocID="{523C10FD-62F1-4956-B591-1A1B9DDDB223}" presName="BalanceSpacing1" presStyleCnt="0"/>
      <dgm:spPr/>
    </dgm:pt>
    <dgm:pt modelId="{FE43D776-CB7C-4262-A22C-76FC5A9829B1}" type="pres">
      <dgm:prSet presAssocID="{F814EEED-338D-4200-A290-AA16F26BAA92}" presName="Accent1Text" presStyleLbl="node1" presStyleIdx="3" presStyleCnt="6"/>
      <dgm:spPr/>
    </dgm:pt>
    <dgm:pt modelId="{78FF4F98-D515-4119-A581-EAB0CA6380EB}" type="pres">
      <dgm:prSet presAssocID="{F814EEED-338D-4200-A290-AA16F26BAA92}" presName="spaceBetweenRectangles" presStyleCnt="0"/>
      <dgm:spPr/>
    </dgm:pt>
    <dgm:pt modelId="{231A36B7-B663-45AB-9C22-E4FBF7C9A73D}" type="pres">
      <dgm:prSet presAssocID="{D55D3854-6ACC-41BA-A05E-C1B62E0D0762}" presName="composite" presStyleCnt="0"/>
      <dgm:spPr/>
    </dgm:pt>
    <dgm:pt modelId="{2664E66B-8E08-4C8A-A6E6-2FDBFA03672C}" type="pres">
      <dgm:prSet presAssocID="{D55D3854-6ACC-41BA-A05E-C1B62E0D0762}" presName="Parent1" presStyleLbl="node1" presStyleIdx="4" presStyleCnt="6">
        <dgm:presLayoutVars>
          <dgm:chMax val="1"/>
          <dgm:chPref val="1"/>
          <dgm:bulletEnabled val="1"/>
        </dgm:presLayoutVars>
      </dgm:prSet>
      <dgm:spPr/>
    </dgm:pt>
    <dgm:pt modelId="{101AEE55-0DD4-4599-8651-1AEAF82AB5C4}" type="pres">
      <dgm:prSet presAssocID="{D55D3854-6ACC-41BA-A05E-C1B62E0D0762}" presName="Childtext1" presStyleLbl="revTx" presStyleIdx="2" presStyleCnt="3">
        <dgm:presLayoutVars>
          <dgm:chMax val="0"/>
          <dgm:chPref val="0"/>
          <dgm:bulletEnabled val="1"/>
        </dgm:presLayoutVars>
      </dgm:prSet>
      <dgm:spPr/>
    </dgm:pt>
    <dgm:pt modelId="{EB10697B-24CF-44DD-8D1F-6F168954D0E8}" type="pres">
      <dgm:prSet presAssocID="{D55D3854-6ACC-41BA-A05E-C1B62E0D0762}" presName="BalanceSpacing" presStyleCnt="0"/>
      <dgm:spPr/>
    </dgm:pt>
    <dgm:pt modelId="{AEAE1E01-29C0-4BBE-A87C-6ED6603476E9}" type="pres">
      <dgm:prSet presAssocID="{D55D3854-6ACC-41BA-A05E-C1B62E0D0762}" presName="BalanceSpacing1" presStyleCnt="0"/>
      <dgm:spPr/>
    </dgm:pt>
    <dgm:pt modelId="{2E16EC62-A18F-4511-AAC9-EA5ECF22E8CA}" type="pres">
      <dgm:prSet presAssocID="{7E493C48-D64E-49F9-BFE5-16544724F785}" presName="Accent1Text" presStyleLbl="node1" presStyleIdx="5" presStyleCnt="6"/>
      <dgm:spPr/>
    </dgm:pt>
  </dgm:ptLst>
  <dgm:cxnLst>
    <dgm:cxn modelId="{CEACC61F-A417-42DB-8A84-EB10521780A6}" type="presOf" srcId="{B57654B9-42D1-467D-B2A8-679D4950335B}" destId="{26C40A1C-47EC-4659-B796-CAEBE38ACABC}" srcOrd="0" destOrd="0" presId="urn:microsoft.com/office/officeart/2008/layout/AlternatingHexagons"/>
    <dgm:cxn modelId="{C377A73C-55B9-4521-A6E4-52FEF0381A85}" type="presOf" srcId="{CF18836C-D08B-40AE-B411-B12EE7350812}" destId="{5E7960E9-5BEE-4E63-B8E9-F66FDD3907E8}" srcOrd="0" destOrd="0" presId="urn:microsoft.com/office/officeart/2008/layout/AlternatingHexagons"/>
    <dgm:cxn modelId="{1E45ED68-752D-4D33-9F21-D80113E64DBD}" type="presOf" srcId="{7E493C48-D64E-49F9-BFE5-16544724F785}" destId="{2E16EC62-A18F-4511-AAC9-EA5ECF22E8CA}" srcOrd="0" destOrd="0" presId="urn:microsoft.com/office/officeart/2008/layout/AlternatingHexagons"/>
    <dgm:cxn modelId="{4F0C46A4-4882-4FEA-ADAA-45BB710076E1}" srcId="{CF18836C-D08B-40AE-B411-B12EE7350812}" destId="{523C10FD-62F1-4956-B591-1A1B9DDDB223}" srcOrd="1" destOrd="0" parTransId="{1E6CBDF4-B25F-4FA8-AB24-4D9592BC1495}" sibTransId="{F814EEED-338D-4200-A290-AA16F26BAA92}"/>
    <dgm:cxn modelId="{34CCFDBF-33D2-4867-8147-1E10D509A9B7}" srcId="{CF18836C-D08B-40AE-B411-B12EE7350812}" destId="{B57654B9-42D1-467D-B2A8-679D4950335B}" srcOrd="0" destOrd="0" parTransId="{D0860FFD-A1D7-4C97-B27E-B066A1927008}" sibTransId="{28A83D7D-6A50-4B19-9D09-B711006DAB88}"/>
    <dgm:cxn modelId="{C11111C1-778E-458A-A125-A21EC8A3F020}" type="presOf" srcId="{523C10FD-62F1-4956-B591-1A1B9DDDB223}" destId="{E9663742-75F4-45EB-AA06-E75ACCDAC6B8}" srcOrd="0" destOrd="0" presId="urn:microsoft.com/office/officeart/2008/layout/AlternatingHexagons"/>
    <dgm:cxn modelId="{414C5DC4-3740-4E21-9688-EAD48D6867E3}" type="presOf" srcId="{F814EEED-338D-4200-A290-AA16F26BAA92}" destId="{FE43D776-CB7C-4262-A22C-76FC5A9829B1}" srcOrd="0" destOrd="0" presId="urn:microsoft.com/office/officeart/2008/layout/AlternatingHexagons"/>
    <dgm:cxn modelId="{A4B292C7-1EBD-4DC9-A7CC-B0806C5BEFEB}" srcId="{CF18836C-D08B-40AE-B411-B12EE7350812}" destId="{D55D3854-6ACC-41BA-A05E-C1B62E0D0762}" srcOrd="2" destOrd="0" parTransId="{C5E4DDEF-475F-4FD0-8E5A-E1290956804F}" sibTransId="{7E493C48-D64E-49F9-BFE5-16544724F785}"/>
    <dgm:cxn modelId="{E63CC5CE-BD09-4B38-817E-D3DC7376AD72}" type="presOf" srcId="{28A83D7D-6A50-4B19-9D09-B711006DAB88}" destId="{AAE5BA1A-362E-43EC-AFFC-40A6C9361481}" srcOrd="0" destOrd="0" presId="urn:microsoft.com/office/officeart/2008/layout/AlternatingHexagons"/>
    <dgm:cxn modelId="{15A71CD3-A7C0-4FF8-9257-E32741A67BE7}" type="presOf" srcId="{D55D3854-6ACC-41BA-A05E-C1B62E0D0762}" destId="{2664E66B-8E08-4C8A-A6E6-2FDBFA03672C}" srcOrd="0" destOrd="0" presId="urn:microsoft.com/office/officeart/2008/layout/AlternatingHexagons"/>
    <dgm:cxn modelId="{A86502E2-6932-4C5C-BBB1-C58EBFB5FA28}" type="presOf" srcId="{BD7023CB-3D87-4CDE-B7CB-164DAE330CF8}" destId="{77254F39-076E-44C1-9568-176813BCC82B}" srcOrd="0" destOrd="0" presId="urn:microsoft.com/office/officeart/2008/layout/AlternatingHexagons"/>
    <dgm:cxn modelId="{CF1692F5-9A32-4D6A-80F8-E178F75AE0EF}" srcId="{523C10FD-62F1-4956-B591-1A1B9DDDB223}" destId="{BD7023CB-3D87-4CDE-B7CB-164DAE330CF8}" srcOrd="0" destOrd="0" parTransId="{59715D59-052B-4730-A27C-134A5935FEBF}" sibTransId="{9A72D759-7D3E-4AF2-B890-E4ADA4F263BF}"/>
    <dgm:cxn modelId="{BF582BE2-2D9A-4B4F-8B2F-EC84030CFCC6}" type="presParOf" srcId="{5E7960E9-5BEE-4E63-B8E9-F66FDD3907E8}" destId="{7CC0A939-BFA8-470F-B0D4-161EDEB157F7}" srcOrd="0" destOrd="0" presId="urn:microsoft.com/office/officeart/2008/layout/AlternatingHexagons"/>
    <dgm:cxn modelId="{0BC39D26-EC26-4E91-95C6-8D0EE243836A}" type="presParOf" srcId="{7CC0A939-BFA8-470F-B0D4-161EDEB157F7}" destId="{26C40A1C-47EC-4659-B796-CAEBE38ACABC}" srcOrd="0" destOrd="0" presId="urn:microsoft.com/office/officeart/2008/layout/AlternatingHexagons"/>
    <dgm:cxn modelId="{724BA50C-0CED-4973-A2AB-AFF68A44D346}" type="presParOf" srcId="{7CC0A939-BFA8-470F-B0D4-161EDEB157F7}" destId="{F9B5864C-B6F0-40FE-943F-63BE4FDF59A4}" srcOrd="1" destOrd="0" presId="urn:microsoft.com/office/officeart/2008/layout/AlternatingHexagons"/>
    <dgm:cxn modelId="{8B30DCF6-B087-4B44-8B27-7FF1BFAAE63F}" type="presParOf" srcId="{7CC0A939-BFA8-470F-B0D4-161EDEB157F7}" destId="{D9A33E2B-6140-401A-9E96-ECB1AAE26721}" srcOrd="2" destOrd="0" presId="urn:microsoft.com/office/officeart/2008/layout/AlternatingHexagons"/>
    <dgm:cxn modelId="{B0E1840A-F94A-4E85-88A8-84733997BD7C}" type="presParOf" srcId="{7CC0A939-BFA8-470F-B0D4-161EDEB157F7}" destId="{2F41622A-F257-4F0B-9FB2-02CDFF0DD43D}" srcOrd="3" destOrd="0" presId="urn:microsoft.com/office/officeart/2008/layout/AlternatingHexagons"/>
    <dgm:cxn modelId="{3107F559-E9A1-40BD-B1FE-19DFD98C47DB}" type="presParOf" srcId="{7CC0A939-BFA8-470F-B0D4-161EDEB157F7}" destId="{AAE5BA1A-362E-43EC-AFFC-40A6C9361481}" srcOrd="4" destOrd="0" presId="urn:microsoft.com/office/officeart/2008/layout/AlternatingHexagons"/>
    <dgm:cxn modelId="{40439AD1-AE5F-458B-AFF2-0BE97BF199AC}" type="presParOf" srcId="{5E7960E9-5BEE-4E63-B8E9-F66FDD3907E8}" destId="{54468E61-68B2-4987-B1F4-5CDB44E6C0A6}" srcOrd="1" destOrd="0" presId="urn:microsoft.com/office/officeart/2008/layout/AlternatingHexagons"/>
    <dgm:cxn modelId="{F7489CC2-0C55-459A-A64D-0610A5EBB1EB}" type="presParOf" srcId="{5E7960E9-5BEE-4E63-B8E9-F66FDD3907E8}" destId="{E3DB1329-C223-40C8-8E0D-DA76FEED5EB7}" srcOrd="2" destOrd="0" presId="urn:microsoft.com/office/officeart/2008/layout/AlternatingHexagons"/>
    <dgm:cxn modelId="{5CBAEA69-8762-4F2B-A6F1-0B72A9A79C88}" type="presParOf" srcId="{E3DB1329-C223-40C8-8E0D-DA76FEED5EB7}" destId="{E9663742-75F4-45EB-AA06-E75ACCDAC6B8}" srcOrd="0" destOrd="0" presId="urn:microsoft.com/office/officeart/2008/layout/AlternatingHexagons"/>
    <dgm:cxn modelId="{EB617B77-902E-4D31-8551-86CA9DE00F6F}" type="presParOf" srcId="{E3DB1329-C223-40C8-8E0D-DA76FEED5EB7}" destId="{77254F39-076E-44C1-9568-176813BCC82B}" srcOrd="1" destOrd="0" presId="urn:microsoft.com/office/officeart/2008/layout/AlternatingHexagons"/>
    <dgm:cxn modelId="{55564532-5A43-4A9A-B7E4-471D0AA7C909}" type="presParOf" srcId="{E3DB1329-C223-40C8-8E0D-DA76FEED5EB7}" destId="{CC4F5891-6D26-415C-9FCB-6D1579E7B429}" srcOrd="2" destOrd="0" presId="urn:microsoft.com/office/officeart/2008/layout/AlternatingHexagons"/>
    <dgm:cxn modelId="{1C1A0D65-FEE2-4C22-910A-B54DB6EBE79D}" type="presParOf" srcId="{E3DB1329-C223-40C8-8E0D-DA76FEED5EB7}" destId="{06B8B147-2FCE-4AD1-AD1F-254AA00364E9}" srcOrd="3" destOrd="0" presId="urn:microsoft.com/office/officeart/2008/layout/AlternatingHexagons"/>
    <dgm:cxn modelId="{1FD8F7E0-866D-4732-A5BA-5C69F4BDE327}" type="presParOf" srcId="{E3DB1329-C223-40C8-8E0D-DA76FEED5EB7}" destId="{FE43D776-CB7C-4262-A22C-76FC5A9829B1}" srcOrd="4" destOrd="0" presId="urn:microsoft.com/office/officeart/2008/layout/AlternatingHexagons"/>
    <dgm:cxn modelId="{575B1B86-A96B-47E6-87E5-2F6BC186F2C1}" type="presParOf" srcId="{5E7960E9-5BEE-4E63-B8E9-F66FDD3907E8}" destId="{78FF4F98-D515-4119-A581-EAB0CA6380EB}" srcOrd="3" destOrd="0" presId="urn:microsoft.com/office/officeart/2008/layout/AlternatingHexagons"/>
    <dgm:cxn modelId="{66C0891A-6B7D-4837-9105-E440B14BCBE2}" type="presParOf" srcId="{5E7960E9-5BEE-4E63-B8E9-F66FDD3907E8}" destId="{231A36B7-B663-45AB-9C22-E4FBF7C9A73D}" srcOrd="4" destOrd="0" presId="urn:microsoft.com/office/officeart/2008/layout/AlternatingHexagons"/>
    <dgm:cxn modelId="{E56973C1-838F-497D-B8F7-2A703A76C5EC}" type="presParOf" srcId="{231A36B7-B663-45AB-9C22-E4FBF7C9A73D}" destId="{2664E66B-8E08-4C8A-A6E6-2FDBFA03672C}" srcOrd="0" destOrd="0" presId="urn:microsoft.com/office/officeart/2008/layout/AlternatingHexagons"/>
    <dgm:cxn modelId="{AF8DE4C6-5FB6-41CD-803E-DA59CECD9F59}" type="presParOf" srcId="{231A36B7-B663-45AB-9C22-E4FBF7C9A73D}" destId="{101AEE55-0DD4-4599-8651-1AEAF82AB5C4}" srcOrd="1" destOrd="0" presId="urn:microsoft.com/office/officeart/2008/layout/AlternatingHexagons"/>
    <dgm:cxn modelId="{C6E8FFAF-6FE6-4D16-9903-4AC061C60E6B}" type="presParOf" srcId="{231A36B7-B663-45AB-9C22-E4FBF7C9A73D}" destId="{EB10697B-24CF-44DD-8D1F-6F168954D0E8}" srcOrd="2" destOrd="0" presId="urn:microsoft.com/office/officeart/2008/layout/AlternatingHexagons"/>
    <dgm:cxn modelId="{6150ED2B-0D36-447A-BF07-0B8E9030D6E1}" type="presParOf" srcId="{231A36B7-B663-45AB-9C22-E4FBF7C9A73D}" destId="{AEAE1E01-29C0-4BBE-A87C-6ED6603476E9}" srcOrd="3" destOrd="0" presId="urn:microsoft.com/office/officeart/2008/layout/AlternatingHexagons"/>
    <dgm:cxn modelId="{C1D1B288-DC8D-41F7-A969-F370B771A51A}" type="presParOf" srcId="{231A36B7-B663-45AB-9C22-E4FBF7C9A73D}" destId="{2E16EC62-A18F-4511-AAC9-EA5ECF22E8CA}"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236EC-1D1A-4738-A760-367872BB4839}">
      <dsp:nvSpPr>
        <dsp:cNvPr id="0" name=""/>
        <dsp:cNvSpPr/>
      </dsp:nvSpPr>
      <dsp:spPr>
        <a:xfrm>
          <a:off x="3078496" y="1491826"/>
          <a:ext cx="3458177" cy="34581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solidFill>
                <a:schemeClr val="bg1">
                  <a:lumMod val="95000"/>
                </a:schemeClr>
              </a:solidFill>
            </a:rPr>
            <a:t>Impact of Intel</a:t>
          </a:r>
        </a:p>
      </dsp:txBody>
      <dsp:txXfrm>
        <a:off x="3584934" y="1998264"/>
        <a:ext cx="2445301" cy="2445301"/>
      </dsp:txXfrm>
    </dsp:sp>
    <dsp:sp modelId="{E1F996EF-E508-4C50-A0AB-79B0E4AB360F}">
      <dsp:nvSpPr>
        <dsp:cNvPr id="0" name=""/>
        <dsp:cNvSpPr/>
      </dsp:nvSpPr>
      <dsp:spPr>
        <a:xfrm>
          <a:off x="3943040" y="106692"/>
          <a:ext cx="1729088" cy="172908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lumMod val="95000"/>
                </a:schemeClr>
              </a:solidFill>
            </a:rPr>
            <a:t>Population &amp; Housing</a:t>
          </a:r>
        </a:p>
      </dsp:txBody>
      <dsp:txXfrm>
        <a:off x="4196259" y="359911"/>
        <a:ext cx="1222650" cy="1222650"/>
      </dsp:txXfrm>
    </dsp:sp>
    <dsp:sp modelId="{D83C3937-506D-419A-BCA6-6058F05DC3DF}">
      <dsp:nvSpPr>
        <dsp:cNvPr id="0" name=""/>
        <dsp:cNvSpPr/>
      </dsp:nvSpPr>
      <dsp:spPr>
        <a:xfrm>
          <a:off x="6082611" y="1661182"/>
          <a:ext cx="1729088" cy="172908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lumMod val="95000"/>
                </a:schemeClr>
              </a:solidFill>
            </a:rPr>
            <a:t>Education &amp; Workforce</a:t>
          </a:r>
        </a:p>
      </dsp:txBody>
      <dsp:txXfrm>
        <a:off x="6335830" y="1914401"/>
        <a:ext cx="1222650" cy="1222650"/>
      </dsp:txXfrm>
    </dsp:sp>
    <dsp:sp modelId="{111630D7-20A8-4E68-83FE-8584D7451F0C}">
      <dsp:nvSpPr>
        <dsp:cNvPr id="0" name=""/>
        <dsp:cNvSpPr/>
      </dsp:nvSpPr>
      <dsp:spPr>
        <a:xfrm>
          <a:off x="5265367" y="4176398"/>
          <a:ext cx="1729088" cy="172908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lumMod val="95000"/>
                </a:schemeClr>
              </a:solidFill>
            </a:rPr>
            <a:t>Economy &amp; Employment</a:t>
          </a:r>
        </a:p>
      </dsp:txBody>
      <dsp:txXfrm>
        <a:off x="5518586" y="4429617"/>
        <a:ext cx="1222650" cy="1222650"/>
      </dsp:txXfrm>
    </dsp:sp>
    <dsp:sp modelId="{B5A94B03-1A0E-4683-9AD0-33B4CA3C1D85}">
      <dsp:nvSpPr>
        <dsp:cNvPr id="0" name=""/>
        <dsp:cNvSpPr/>
      </dsp:nvSpPr>
      <dsp:spPr>
        <a:xfrm>
          <a:off x="2620713" y="4176398"/>
          <a:ext cx="1729088" cy="172908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lumMod val="95000"/>
                </a:schemeClr>
              </a:solidFill>
            </a:rPr>
            <a:t>Environment</a:t>
          </a:r>
        </a:p>
      </dsp:txBody>
      <dsp:txXfrm>
        <a:off x="2873932" y="4429617"/>
        <a:ext cx="1222650" cy="1222650"/>
      </dsp:txXfrm>
    </dsp:sp>
    <dsp:sp modelId="{71D68D3E-8426-401C-B5EE-5463E2F22855}">
      <dsp:nvSpPr>
        <dsp:cNvPr id="0" name=""/>
        <dsp:cNvSpPr/>
      </dsp:nvSpPr>
      <dsp:spPr>
        <a:xfrm>
          <a:off x="1803469" y="1661182"/>
          <a:ext cx="1729088" cy="172908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lumMod val="95000"/>
                </a:schemeClr>
              </a:solidFill>
            </a:rPr>
            <a:t>Transportation &amp; Land Use</a:t>
          </a:r>
        </a:p>
      </dsp:txBody>
      <dsp:txXfrm>
        <a:off x="2056688" y="1914401"/>
        <a:ext cx="1222650" cy="1222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40A1C-47EC-4659-B796-CAEBE38ACABC}">
      <dsp:nvSpPr>
        <dsp:cNvPr id="0" name=""/>
        <dsp:cNvSpPr/>
      </dsp:nvSpPr>
      <dsp:spPr>
        <a:xfrm rot="5400000">
          <a:off x="3722989" y="114041"/>
          <a:ext cx="1720480" cy="1496817"/>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Deal Structure</a:t>
          </a:r>
        </a:p>
      </dsp:txBody>
      <dsp:txXfrm rot="-5400000">
        <a:off x="4068074" y="270318"/>
        <a:ext cx="1030309" cy="1184264"/>
      </dsp:txXfrm>
    </dsp:sp>
    <dsp:sp modelId="{F9B5864C-B6F0-40FE-943F-63BE4FDF59A4}">
      <dsp:nvSpPr>
        <dsp:cNvPr id="0" name=""/>
        <dsp:cNvSpPr/>
      </dsp:nvSpPr>
      <dsp:spPr>
        <a:xfrm>
          <a:off x="5377058" y="346305"/>
          <a:ext cx="1920055" cy="1032288"/>
        </a:xfrm>
        <a:prstGeom prst="rect">
          <a:avLst/>
        </a:prstGeom>
        <a:noFill/>
        <a:ln>
          <a:noFill/>
        </a:ln>
        <a:effectLst/>
      </dsp:spPr>
      <dsp:style>
        <a:lnRef idx="0">
          <a:scrgbClr r="0" g="0" b="0"/>
        </a:lnRef>
        <a:fillRef idx="0">
          <a:scrgbClr r="0" g="0" b="0"/>
        </a:fillRef>
        <a:effectRef idx="0">
          <a:scrgbClr r="0" g="0" b="0"/>
        </a:effectRef>
        <a:fontRef idx="minor"/>
      </dsp:style>
    </dsp:sp>
    <dsp:sp modelId="{AAE5BA1A-362E-43EC-AFFC-40A6C9361481}">
      <dsp:nvSpPr>
        <dsp:cNvPr id="0" name=""/>
        <dsp:cNvSpPr/>
      </dsp:nvSpPr>
      <dsp:spPr>
        <a:xfrm rot="5400000">
          <a:off x="2106426" y="114041"/>
          <a:ext cx="1720480" cy="1496817"/>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t>Efficient Incentivization</a:t>
          </a:r>
        </a:p>
      </dsp:txBody>
      <dsp:txXfrm rot="-5400000">
        <a:off x="2451511" y="270318"/>
        <a:ext cx="1030309" cy="1184264"/>
      </dsp:txXfrm>
    </dsp:sp>
    <dsp:sp modelId="{E9663742-75F4-45EB-AA06-E75ACCDAC6B8}">
      <dsp:nvSpPr>
        <dsp:cNvPr id="0" name=""/>
        <dsp:cNvSpPr/>
      </dsp:nvSpPr>
      <dsp:spPr>
        <a:xfrm rot="5400000">
          <a:off x="2998858" y="1574384"/>
          <a:ext cx="1720480" cy="1496817"/>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Partnerships</a:t>
          </a:r>
        </a:p>
      </dsp:txBody>
      <dsp:txXfrm rot="-5400000">
        <a:off x="3343943" y="1730661"/>
        <a:ext cx="1030309" cy="1184264"/>
      </dsp:txXfrm>
    </dsp:sp>
    <dsp:sp modelId="{77254F39-076E-44C1-9568-176813BCC82B}">
      <dsp:nvSpPr>
        <dsp:cNvPr id="0" name=""/>
        <dsp:cNvSpPr/>
      </dsp:nvSpPr>
      <dsp:spPr>
        <a:xfrm>
          <a:off x="1016138" y="1806649"/>
          <a:ext cx="2207110" cy="103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lumMod val="95000"/>
                </a:schemeClr>
              </a:solidFill>
            </a:rPr>
            <a:t>Summary</a:t>
          </a:r>
          <a:endParaRPr lang="en-US" sz="2400" b="1" kern="1200" dirty="0">
            <a:solidFill>
              <a:schemeClr val="bg1">
                <a:lumMod val="95000"/>
              </a:schemeClr>
            </a:solidFill>
          </a:endParaRPr>
        </a:p>
      </dsp:txBody>
      <dsp:txXfrm>
        <a:off x="1016138" y="1806649"/>
        <a:ext cx="2207110" cy="1032288"/>
      </dsp:txXfrm>
    </dsp:sp>
    <dsp:sp modelId="{FE43D776-CB7C-4262-A22C-76FC5A9829B1}">
      <dsp:nvSpPr>
        <dsp:cNvPr id="0" name=""/>
        <dsp:cNvSpPr/>
      </dsp:nvSpPr>
      <dsp:spPr>
        <a:xfrm rot="5400000">
          <a:off x="4615421" y="1574384"/>
          <a:ext cx="1720480" cy="1496817"/>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t>Implementation</a:t>
          </a:r>
        </a:p>
      </dsp:txBody>
      <dsp:txXfrm rot="-5400000">
        <a:off x="4960506" y="1730661"/>
        <a:ext cx="1030309" cy="1184264"/>
      </dsp:txXfrm>
    </dsp:sp>
    <dsp:sp modelId="{2664E66B-8E08-4C8A-A6E6-2FDBFA03672C}">
      <dsp:nvSpPr>
        <dsp:cNvPr id="0" name=""/>
        <dsp:cNvSpPr/>
      </dsp:nvSpPr>
      <dsp:spPr>
        <a:xfrm rot="5400000">
          <a:off x="3722989" y="3034728"/>
          <a:ext cx="1720480" cy="1496817"/>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Lessons for Central Ohio</a:t>
          </a:r>
        </a:p>
      </dsp:txBody>
      <dsp:txXfrm rot="-5400000">
        <a:off x="4068074" y="3191005"/>
        <a:ext cx="1030309" cy="1184264"/>
      </dsp:txXfrm>
    </dsp:sp>
    <dsp:sp modelId="{101AEE55-0DD4-4599-8651-1AEAF82AB5C4}">
      <dsp:nvSpPr>
        <dsp:cNvPr id="0" name=""/>
        <dsp:cNvSpPr/>
      </dsp:nvSpPr>
      <dsp:spPr>
        <a:xfrm>
          <a:off x="5377058" y="3266993"/>
          <a:ext cx="1920055" cy="1032288"/>
        </a:xfrm>
        <a:prstGeom prst="rect">
          <a:avLst/>
        </a:prstGeom>
        <a:noFill/>
        <a:ln>
          <a:noFill/>
        </a:ln>
        <a:effectLst/>
      </dsp:spPr>
      <dsp:style>
        <a:lnRef idx="0">
          <a:scrgbClr r="0" g="0" b="0"/>
        </a:lnRef>
        <a:fillRef idx="0">
          <a:scrgbClr r="0" g="0" b="0"/>
        </a:fillRef>
        <a:effectRef idx="0">
          <a:scrgbClr r="0" g="0" b="0"/>
        </a:effectRef>
        <a:fontRef idx="minor"/>
      </dsp:style>
    </dsp:sp>
    <dsp:sp modelId="{2E16EC62-A18F-4511-AAC9-EA5ECF22E8CA}">
      <dsp:nvSpPr>
        <dsp:cNvPr id="0" name=""/>
        <dsp:cNvSpPr/>
      </dsp:nvSpPr>
      <dsp:spPr>
        <a:xfrm rot="5400000">
          <a:off x="2106426" y="3034728"/>
          <a:ext cx="1720480" cy="1496817"/>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dirty="0"/>
            <a:t>Catalyzing Economic Opportunity</a:t>
          </a:r>
        </a:p>
      </dsp:txBody>
      <dsp:txXfrm rot="-5400000">
        <a:off x="2451511" y="3191005"/>
        <a:ext cx="1030309" cy="118426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932016-C593-4F53-9C9A-59B0C9A03BB1}"/>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0098B9-C0DC-484A-B2CB-B3C12B4CCF65}"/>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5342ED8-64D9-4762-8282-CBC8FD758508}" type="datetimeFigureOut">
              <a:rPr lang="en-US" smtClean="0"/>
              <a:t>10/17/2023</a:t>
            </a:fld>
            <a:endParaRPr lang="en-US"/>
          </a:p>
        </p:txBody>
      </p:sp>
      <p:sp>
        <p:nvSpPr>
          <p:cNvPr id="4" name="Footer Placeholder 3">
            <a:extLst>
              <a:ext uri="{FF2B5EF4-FFF2-40B4-BE49-F238E27FC236}">
                <a16:creationId xmlns:a16="http://schemas.microsoft.com/office/drawing/2014/main" id="{D0C57E4D-31D3-4200-AF0E-28E1B55172CA}"/>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03DB47-14A6-418C-A2B0-72A9ED0F9C98}"/>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F2443A58-5A4D-4FAC-B395-901C3D33BBBB}" type="slidenum">
              <a:rPr lang="en-US" smtClean="0"/>
              <a:t>‹#›</a:t>
            </a:fld>
            <a:endParaRPr lang="en-US"/>
          </a:p>
        </p:txBody>
      </p:sp>
    </p:spTree>
    <p:extLst>
      <p:ext uri="{BB962C8B-B14F-4D97-AF65-F5344CB8AC3E}">
        <p14:creationId xmlns:p14="http://schemas.microsoft.com/office/powerpoint/2010/main" val="390040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84" tIns="46242" rIns="92484" bIns="46242" rtlCol="0"/>
          <a:lstStyle>
            <a:lvl1pPr algn="r">
              <a:defRPr sz="1200"/>
            </a:lvl1pPr>
          </a:lstStyle>
          <a:p>
            <a:fld id="{CB5E2680-59E3-481A-A5D8-4E463143293B}" type="datetimeFigureOut">
              <a:rPr lang="en-US" smtClean="0"/>
              <a:t>10/17/2023</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4" tIns="46242" rIns="92484" bIns="462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4" tIns="46242" rIns="92484" bIns="46242" rtlCol="0" anchor="b"/>
          <a:lstStyle>
            <a:lvl1pPr algn="r">
              <a:defRPr sz="1200"/>
            </a:lvl1pPr>
          </a:lstStyle>
          <a:p>
            <a:fld id="{2DA9690A-C172-4D47-9300-6D77794436A5}" type="slidenum">
              <a:rPr lang="en-US" smtClean="0"/>
              <a:t>‹#›</a:t>
            </a:fld>
            <a:endParaRPr lang="en-US"/>
          </a:p>
        </p:txBody>
      </p:sp>
    </p:spTree>
    <p:extLst>
      <p:ext uri="{BB962C8B-B14F-4D97-AF65-F5344CB8AC3E}">
        <p14:creationId xmlns:p14="http://schemas.microsoft.com/office/powerpoint/2010/main" val="235906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Columbus Foundation is a grantmaking financial institution. But it would not be able to fulfill its commitment to the most effective philanthropy without a deep understanding of community needs, challenges, and opportunities. This is why the Community Research and Grants Management department exists, and it is why the foundation supports a variety of community research initiatives. To us, this is what it means to work alongside our partners to be an informed community that is ready for the future.</a:t>
            </a:r>
          </a:p>
        </p:txBody>
      </p:sp>
      <p:sp>
        <p:nvSpPr>
          <p:cNvPr id="4" name="Slide Number Placeholder 3"/>
          <p:cNvSpPr>
            <a:spLocks noGrp="1"/>
          </p:cNvSpPr>
          <p:nvPr>
            <p:ph type="sldNum" sz="quarter" idx="5"/>
          </p:nvPr>
        </p:nvSpPr>
        <p:spPr/>
        <p:txBody>
          <a:bodyPr/>
          <a:lstStyle/>
          <a:p>
            <a:fld id="{2DA9690A-C172-4D47-9300-6D77794436A5}" type="slidenum">
              <a:rPr lang="en-US" smtClean="0"/>
              <a:t>1</a:t>
            </a:fld>
            <a:endParaRPr lang="en-US"/>
          </a:p>
        </p:txBody>
      </p:sp>
    </p:spTree>
    <p:extLst>
      <p:ext uri="{BB962C8B-B14F-4D97-AF65-F5344CB8AC3E}">
        <p14:creationId xmlns:p14="http://schemas.microsoft.com/office/powerpoint/2010/main" val="290101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takeaways reflect the full spectrum of potential community impact, along with cautionary tales and best practices for how our region could work together to leverage major new investments while minimizing negative impact to crucial systems such as the region’s housing market, transportation networks, natural resources, and educational and employment landscapes.</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10</a:t>
            </a:fld>
            <a:endParaRPr lang="en-US"/>
          </a:p>
        </p:txBody>
      </p:sp>
    </p:spTree>
    <p:extLst>
      <p:ext uri="{BB962C8B-B14F-4D97-AF65-F5344CB8AC3E}">
        <p14:creationId xmlns:p14="http://schemas.microsoft.com/office/powerpoint/2010/main" val="321304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AECOM’s research identified a host of strategies and opportunities for the region to consider, with partnership and collaboration at the heart of nearly every promising approach that could be taken. Thankfully, many of the strategies put forth in this research are already underway, thanks in large part to prudent, action-oriented partners like the Mid-Ohio Regional Planning Commission, the Central Ohio Regional Transit Authority, One Columbus, and the collective of Licking County civic and business leaders that came together to contemplate the best ways forward.</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11</a:t>
            </a:fld>
            <a:endParaRPr lang="en-US"/>
          </a:p>
        </p:txBody>
      </p:sp>
    </p:spTree>
    <p:extLst>
      <p:ext uri="{BB962C8B-B14F-4D97-AF65-F5344CB8AC3E}">
        <p14:creationId xmlns:p14="http://schemas.microsoft.com/office/powerpoint/2010/main" val="121462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better understand what it could look like to forge a meaningful, mutually beneficial, long-term partnership with Intel and any other large firms that may now choose to co-locate in central Ohio, the AECOM team also conducted a first-of-its kind assessment of tech firm community commitments, including case studies on some of the most relevant companies and regions around the country. </a:t>
            </a:r>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12</a:t>
            </a:fld>
            <a:endParaRPr lang="en-US"/>
          </a:p>
        </p:txBody>
      </p:sp>
    </p:spTree>
    <p:extLst>
      <p:ext uri="{BB962C8B-B14F-4D97-AF65-F5344CB8AC3E}">
        <p14:creationId xmlns:p14="http://schemas.microsoft.com/office/powerpoint/2010/main" val="289493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They built a database of 39 examples of corporate incentive packages and community investments with publicly available data about what drew those companies to those regions, and what commitments they have made to the benefit of local residents and workers. We’ll be sharing all of this research on the reports section of our website.</a:t>
            </a:r>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13</a:t>
            </a:fld>
            <a:endParaRPr lang="en-US"/>
          </a:p>
        </p:txBody>
      </p:sp>
    </p:spTree>
    <p:extLst>
      <p:ext uri="{BB962C8B-B14F-4D97-AF65-F5344CB8AC3E}">
        <p14:creationId xmlns:p14="http://schemas.microsoft.com/office/powerpoint/2010/main" val="317475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https://frameworklc.org/resources/</a:t>
            </a:r>
          </a:p>
          <a:p>
            <a:endParaRPr lang="en-US" dirty="0"/>
          </a:p>
          <a:p>
            <a:r>
              <a:rPr lang="en-US" sz="1200" kern="1200" dirty="0">
                <a:solidFill>
                  <a:schemeClr val="tx1"/>
                </a:solidFill>
                <a:effectLst/>
                <a:latin typeface="+mn-lt"/>
                <a:ea typeface="+mn-ea"/>
                <a:cs typeface="+mn-cs"/>
              </a:rPr>
              <a:t>I want to conclude by highlighting two other local research and planning efforts that have been underway. The first is the Framework initiative, sponsored by the Thomas J. Evans Foundation, chaired by Sarah Wallace and largely facilitated by the local firm, </a:t>
            </a:r>
            <a:r>
              <a:rPr lang="en-US" sz="1200" kern="1200" dirty="0" err="1">
                <a:solidFill>
                  <a:schemeClr val="tx1"/>
                </a:solidFill>
                <a:effectLst/>
                <a:latin typeface="+mn-lt"/>
                <a:ea typeface="+mn-ea"/>
                <a:cs typeface="+mn-cs"/>
              </a:rPr>
              <a:t>planningNEXT</a:t>
            </a:r>
            <a:r>
              <a:rPr lang="en-US" sz="1200" kern="1200" dirty="0">
                <a:solidFill>
                  <a:schemeClr val="tx1"/>
                </a:solidFill>
                <a:effectLst/>
                <a:latin typeface="+mn-lt"/>
                <a:ea typeface="+mn-ea"/>
                <a:cs typeface="+mn-cs"/>
              </a:rPr>
              <a:t>. In addition to the immense body of data and research compiled in the final report now available on the Framework website, this effort was really the first time this group of Licking County stakeholders have come together to contemplate together the future of their communities, as well as their relationship to the broader region and state. </a:t>
            </a:r>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14</a:t>
            </a:fld>
            <a:endParaRPr lang="en-US"/>
          </a:p>
        </p:txBody>
      </p:sp>
    </p:spTree>
    <p:extLst>
      <p:ext uri="{BB962C8B-B14F-4D97-AF65-F5344CB8AC3E}">
        <p14:creationId xmlns:p14="http://schemas.microsoft.com/office/powerpoint/2010/main" val="307731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https://experience.arcgis.com/experience/cd446109151f474db74b13fa0795023c/page/County-Forecasts/</a:t>
            </a:r>
          </a:p>
          <a:p>
            <a:endParaRPr lang="en-US" dirty="0"/>
          </a:p>
          <a:p>
            <a:r>
              <a:rPr lang="en-US" sz="1200" kern="1200" dirty="0">
                <a:solidFill>
                  <a:schemeClr val="tx1"/>
                </a:solidFill>
                <a:effectLst/>
                <a:latin typeface="+mn-lt"/>
                <a:ea typeface="+mn-ea"/>
                <a:cs typeface="+mn-cs"/>
              </a:rPr>
              <a:t>The second is the work of the Mid-Ohio Regional Planning Commission to update the region’s population projections in light of the major economic development announcements of the past two years. In both cases, this is the difficult but vital work of bringing people together, and avoiding mere speculation in order to make truly informed and wise decisions about how we can proceed together as a region in order to become a more equitable and sustainable place for everyone in central Ohio.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15</a:t>
            </a:fld>
            <a:endParaRPr lang="en-US"/>
          </a:p>
        </p:txBody>
      </p:sp>
    </p:spTree>
    <p:extLst>
      <p:ext uri="{BB962C8B-B14F-4D97-AF65-F5344CB8AC3E}">
        <p14:creationId xmlns:p14="http://schemas.microsoft.com/office/powerpoint/2010/main" val="168775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same spirit is behind our support for the local community research ecosystem, and we hope you find it to be a helpful additive to your own philanthropy as well. Thank you, and now please welcome today’s guest panelists.</a:t>
            </a:r>
          </a:p>
        </p:txBody>
      </p:sp>
      <p:sp>
        <p:nvSpPr>
          <p:cNvPr id="4" name="Slide Number Placeholder 3"/>
          <p:cNvSpPr>
            <a:spLocks noGrp="1"/>
          </p:cNvSpPr>
          <p:nvPr>
            <p:ph type="sldNum" sz="quarter" idx="5"/>
          </p:nvPr>
        </p:nvSpPr>
        <p:spPr/>
        <p:txBody>
          <a:bodyPr/>
          <a:lstStyle/>
          <a:p>
            <a:fld id="{2DA9690A-C172-4D47-9300-6D77794436A5}" type="slidenum">
              <a:rPr lang="en-US" smtClean="0"/>
              <a:t>16</a:t>
            </a:fld>
            <a:endParaRPr lang="en-US"/>
          </a:p>
        </p:txBody>
      </p:sp>
    </p:spTree>
    <p:extLst>
      <p:ext uri="{BB962C8B-B14F-4D97-AF65-F5344CB8AC3E}">
        <p14:creationId xmlns:p14="http://schemas.microsoft.com/office/powerpoint/2010/main" val="223966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Having produced or relied upon research reports throughout my career, I can confirm that many reports do in fact end up collecting dust on book shelves. But research studies, reports, and plans often help us better understand our strengths, weaknesses, challenges, opportunities, inequities, threats, and possibilities. Research can help us plan, prepare</a:t>
            </a:r>
            <a:r>
              <a:rPr lang="en-US" sz="1200" kern="1200">
                <a:solidFill>
                  <a:schemeClr val="tx1"/>
                </a:solidFill>
                <a:effectLst/>
                <a:latin typeface="+mn-lt"/>
                <a:ea typeface="+mn-ea"/>
                <a:cs typeface="+mn-cs"/>
              </a:rPr>
              <a:t>, celebrate </a:t>
            </a:r>
            <a:r>
              <a:rPr lang="en-US" sz="1200" kern="1200" dirty="0">
                <a:solidFill>
                  <a:schemeClr val="tx1"/>
                </a:solidFill>
                <a:effectLst/>
                <a:latin typeface="+mn-lt"/>
                <a:ea typeface="+mn-ea"/>
                <a:cs typeface="+mn-cs"/>
              </a:rPr>
              <a:t>points of pride, sound alarm bells, define goals, and clarify vision.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Studies and reports can go viral, inspire movements and collective action, and set multi-year policy agendas. Sometimes such reports can come from within our community, and sometimes it’s the research that comes from outside the community that helps us see something more clearly that we’ve overlooked or taken for granted. In any case, research has the power to not only inform, but move our community forward to a more equitable, inclusive, prosperous, and sustainable future.</a:t>
            </a:r>
          </a:p>
        </p:txBody>
      </p:sp>
      <p:sp>
        <p:nvSpPr>
          <p:cNvPr id="4" name="Slide Number Placeholder 3"/>
          <p:cNvSpPr>
            <a:spLocks noGrp="1"/>
          </p:cNvSpPr>
          <p:nvPr>
            <p:ph type="sldNum" sz="quarter" idx="5"/>
          </p:nvPr>
        </p:nvSpPr>
        <p:spPr/>
        <p:txBody>
          <a:bodyPr/>
          <a:lstStyle/>
          <a:p>
            <a:fld id="{2DA9690A-C172-4D47-9300-6D77794436A5}" type="slidenum">
              <a:rPr lang="en-US" smtClean="0"/>
              <a:t>2</a:t>
            </a:fld>
            <a:endParaRPr lang="en-US"/>
          </a:p>
        </p:txBody>
      </p:sp>
    </p:spTree>
    <p:extLst>
      <p:ext uri="{BB962C8B-B14F-4D97-AF65-F5344CB8AC3E}">
        <p14:creationId xmlns:p14="http://schemas.microsoft.com/office/powerpoint/2010/main" val="357911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why we seek not only to fund research projects, but to gather, learn from, and contextualize data and research on various subjects and geographic levels to constantly be updating and refining our collective understanding of the community. To give you an idea of the wide variety of research topics and subject matter experts we support, here is a list of the projects and initiatives The Columbus Foundation has supported in just the past year. </a:t>
            </a:r>
          </a:p>
        </p:txBody>
      </p:sp>
      <p:sp>
        <p:nvSpPr>
          <p:cNvPr id="4" name="Slide Number Placeholder 3"/>
          <p:cNvSpPr>
            <a:spLocks noGrp="1"/>
          </p:cNvSpPr>
          <p:nvPr>
            <p:ph type="sldNum" sz="quarter" idx="5"/>
          </p:nvPr>
        </p:nvSpPr>
        <p:spPr/>
        <p:txBody>
          <a:bodyPr/>
          <a:lstStyle/>
          <a:p>
            <a:fld id="{2DA9690A-C172-4D47-9300-6D77794436A5}" type="slidenum">
              <a:rPr lang="en-US" smtClean="0"/>
              <a:t>3</a:t>
            </a:fld>
            <a:endParaRPr lang="en-US"/>
          </a:p>
        </p:txBody>
      </p:sp>
    </p:spTree>
    <p:extLst>
      <p:ext uri="{BB962C8B-B14F-4D97-AF65-F5344CB8AC3E}">
        <p14:creationId xmlns:p14="http://schemas.microsoft.com/office/powerpoint/2010/main" val="72355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probably remember when the news about Intel broke last January. Depending on your proximity to the site or how tangential you were to the work, there may have been excitement, dread, but two things were certain: we knew it would be big, and we knew there was a lot we didn’t know about how it happened and how it will affect the future of the region.</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4</a:t>
            </a:fld>
            <a:endParaRPr lang="en-US"/>
          </a:p>
        </p:txBody>
      </p:sp>
    </p:spTree>
    <p:extLst>
      <p:ext uri="{BB962C8B-B14F-4D97-AF65-F5344CB8AC3E}">
        <p14:creationId xmlns:p14="http://schemas.microsoft.com/office/powerpoint/2010/main" val="319177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to begin seeking an understanding of what central Ohio could expect to unfold next, and probably even more so to begin contemplating what it will look like to be ready for whatever may lie ahead, The Columbus Foundation commissioned internationally acclaimed civil engineering firm, AECOM, to gather data about regions around the country with a concentrated semiconductor industry, and how the development of similar manufacturing facilities has impacted those places.  </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5</a:t>
            </a:fld>
            <a:endParaRPr lang="en-US"/>
          </a:p>
        </p:txBody>
      </p:sp>
    </p:spTree>
    <p:extLst>
      <p:ext uri="{BB962C8B-B14F-4D97-AF65-F5344CB8AC3E}">
        <p14:creationId xmlns:p14="http://schemas.microsoft.com/office/powerpoint/2010/main" val="365570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approached the research process with a focus on shared community values, and with a long-term view of what it would look like to work collaboratively across the region to prepare for the future.</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6</a:t>
            </a:fld>
            <a:endParaRPr lang="en-US"/>
          </a:p>
        </p:txBody>
      </p:sp>
    </p:spTree>
    <p:extLst>
      <p:ext uri="{BB962C8B-B14F-4D97-AF65-F5344CB8AC3E}">
        <p14:creationId xmlns:p14="http://schemas.microsoft.com/office/powerpoint/2010/main" val="143826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framed questions around what could be known about the impact of semiconductor manufacturing hubs in order to project what might reasonably be expected to unfold here.</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7</a:t>
            </a:fld>
            <a:endParaRPr lang="en-US"/>
          </a:p>
        </p:txBody>
      </p:sp>
    </p:spTree>
    <p:extLst>
      <p:ext uri="{BB962C8B-B14F-4D97-AF65-F5344CB8AC3E}">
        <p14:creationId xmlns:p14="http://schemas.microsoft.com/office/powerpoint/2010/main" val="223616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we considered the comprehensive nature of impact that could take place over the coming years and decades, and even what subsequent wave of economic development decisions and investments could be made in the months that followed Intel’s announcement. </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8</a:t>
            </a:fld>
            <a:endParaRPr lang="en-US"/>
          </a:p>
        </p:txBody>
      </p:sp>
    </p:spTree>
    <p:extLst>
      <p:ext uri="{BB962C8B-B14F-4D97-AF65-F5344CB8AC3E}">
        <p14:creationId xmlns:p14="http://schemas.microsoft.com/office/powerpoint/2010/main" val="51669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AECOM’s team of industry experts from across the country identified other places that central Ohio could learn from, selecting a subset of these communities that are most similar to the Columbus MSA for deeper analysis.</a:t>
            </a:r>
          </a:p>
          <a:p>
            <a:endParaRPr lang="en-US" dirty="0"/>
          </a:p>
        </p:txBody>
      </p:sp>
      <p:sp>
        <p:nvSpPr>
          <p:cNvPr id="4" name="Slide Number Placeholder 3"/>
          <p:cNvSpPr>
            <a:spLocks noGrp="1"/>
          </p:cNvSpPr>
          <p:nvPr>
            <p:ph type="sldNum" sz="quarter" idx="5"/>
          </p:nvPr>
        </p:nvSpPr>
        <p:spPr/>
        <p:txBody>
          <a:bodyPr/>
          <a:lstStyle/>
          <a:p>
            <a:fld id="{2DA9690A-C172-4D47-9300-6D77794436A5}" type="slidenum">
              <a:rPr lang="en-US" smtClean="0"/>
              <a:t>9</a:t>
            </a:fld>
            <a:endParaRPr lang="en-US"/>
          </a:p>
        </p:txBody>
      </p:sp>
    </p:spTree>
    <p:extLst>
      <p:ext uri="{BB962C8B-B14F-4D97-AF65-F5344CB8AC3E}">
        <p14:creationId xmlns:p14="http://schemas.microsoft.com/office/powerpoint/2010/main" val="328952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193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437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5963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05ABD2A-E01D-402C-BDF3-7D1344778B34}" type="datetimeFigureOut">
              <a:rPr lang="en-US" smtClean="0"/>
              <a:t>10/17/2023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CA6CB48-88A9-4F91-9AE1-AC466A7A8D0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1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5ABD2A-E01D-402C-BDF3-7D1344778B3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28407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5ABD2A-E01D-402C-BDF3-7D1344778B3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6CB48-88A9-4F91-9AE1-AC466A7A8D0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72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5ABD2A-E01D-402C-BDF3-7D1344778B3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313446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5ABD2A-E01D-402C-BDF3-7D1344778B34}"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275569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5ABD2A-E01D-402C-BDF3-7D1344778B34}"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2008780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ABD2A-E01D-402C-BDF3-7D1344778B34}"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1929577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5ABD2A-E01D-402C-BDF3-7D1344778B3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184978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9660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5ABD2A-E01D-402C-BDF3-7D1344778B3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3544630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5ABD2A-E01D-402C-BDF3-7D1344778B3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1819325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5ABD2A-E01D-402C-BDF3-7D1344778B3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6CB48-88A9-4F91-9AE1-AC466A7A8D08}" type="slidenum">
              <a:rPr lang="en-US" smtClean="0"/>
              <a:t>‹#›</a:t>
            </a:fld>
            <a:endParaRPr lang="en-US"/>
          </a:p>
        </p:txBody>
      </p:sp>
    </p:spTree>
    <p:extLst>
      <p:ext uri="{BB962C8B-B14F-4D97-AF65-F5344CB8AC3E}">
        <p14:creationId xmlns:p14="http://schemas.microsoft.com/office/powerpoint/2010/main" val="120849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23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89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374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550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184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847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10/17/2023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735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6C8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10/17/2023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284017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C8C1A"/>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05ABD2A-E01D-402C-BDF3-7D1344778B34}" type="datetimeFigureOut">
              <a:rPr lang="en-US" smtClean="0"/>
              <a:t>10/17/2023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CA6CB48-88A9-4F91-9AE1-AC466A7A8D08}" type="slidenum">
              <a:rPr lang="en-US" smtClean="0"/>
              <a:t>‹#›</a:t>
            </a:fld>
            <a:endParaRPr lang="en-US"/>
          </a:p>
        </p:txBody>
      </p:sp>
      <p:sp>
        <p:nvSpPr>
          <p:cNvPr id="8" name="Rectangle 7">
            <a:extLst>
              <a:ext uri="{FF2B5EF4-FFF2-40B4-BE49-F238E27FC236}">
                <a16:creationId xmlns:a16="http://schemas.microsoft.com/office/drawing/2014/main" id="{29279CD2-558B-4B6F-9FA4-35BA2E23DC24}"/>
              </a:ext>
            </a:extLst>
          </p:cNvPr>
          <p:cNvSpPr/>
          <p:nvPr userDrawn="1"/>
        </p:nvSpPr>
        <p:spPr>
          <a:xfrm>
            <a:off x="231140" y="243840"/>
            <a:ext cx="11724640" cy="6370320"/>
          </a:xfrm>
          <a:prstGeom prst="rect">
            <a:avLst/>
          </a:prstGeom>
          <a:solidFill>
            <a:srgbClr val="003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332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1.png"/><Relationship Id="rId10" Type="http://schemas.openxmlformats.org/officeDocument/2006/relationships/diagramColors" Target="../diagrams/colors2.xml"/><Relationship Id="rId4" Type="http://schemas.microsoft.com/office/2007/relationships/hdphoto" Target="../media/hdphoto3.wdp"/><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microsoft.com/office/2007/relationships/hdphoto" Target="../media/hdphoto3.wdp"/><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A989C-2182-48AF-8FCB-C71C5F957156}"/>
              </a:ext>
            </a:extLst>
          </p:cNvPr>
          <p:cNvSpPr/>
          <p:nvPr/>
        </p:nvSpPr>
        <p:spPr>
          <a:xfrm>
            <a:off x="3043989" y="1600203"/>
            <a:ext cx="6087982" cy="684626"/>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CD892B-3AAF-4B73-8ECA-FD4A4209692E}"/>
              </a:ext>
            </a:extLst>
          </p:cNvPr>
          <p:cNvSpPr/>
          <p:nvPr/>
        </p:nvSpPr>
        <p:spPr>
          <a:xfrm>
            <a:off x="-1" y="1600203"/>
            <a:ext cx="3850105" cy="684626"/>
          </a:xfrm>
          <a:prstGeom prst="rect">
            <a:avLst/>
          </a:prstGeom>
          <a:solidFill>
            <a:srgbClr val="AFC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77185-49AA-4F5D-868A-72AF54B63730}"/>
              </a:ext>
            </a:extLst>
          </p:cNvPr>
          <p:cNvSpPr>
            <a:spLocks noGrp="1"/>
          </p:cNvSpPr>
          <p:nvPr>
            <p:ph type="ctrTitle"/>
          </p:nvPr>
        </p:nvSpPr>
        <p:spPr>
          <a:xfrm>
            <a:off x="505333" y="2151655"/>
            <a:ext cx="8722895" cy="2405360"/>
          </a:xfrm>
        </p:spPr>
        <p:txBody>
          <a:bodyPr>
            <a:normAutofit/>
          </a:bodyPr>
          <a:lstStyle/>
          <a:p>
            <a:r>
              <a:rPr lang="en-US" sz="5400" b="1" dirty="0"/>
              <a:t>Preparing for the Impact of</a:t>
            </a:r>
            <a:br>
              <a:rPr lang="en-US" sz="5400" b="1" dirty="0"/>
            </a:br>
            <a:r>
              <a:rPr lang="en-US" sz="5400" b="1" dirty="0"/>
              <a:t>Economic Development</a:t>
            </a:r>
          </a:p>
        </p:txBody>
      </p:sp>
      <p:sp>
        <p:nvSpPr>
          <p:cNvPr id="3" name="Subtitle 2">
            <a:extLst>
              <a:ext uri="{FF2B5EF4-FFF2-40B4-BE49-F238E27FC236}">
                <a16:creationId xmlns:a16="http://schemas.microsoft.com/office/drawing/2014/main" id="{BAE41D04-E7E0-4E73-9EC4-13F9CE6D0B97}"/>
              </a:ext>
            </a:extLst>
          </p:cNvPr>
          <p:cNvSpPr>
            <a:spLocks noGrp="1"/>
          </p:cNvSpPr>
          <p:nvPr>
            <p:ph type="subTitle" idx="1"/>
          </p:nvPr>
        </p:nvSpPr>
        <p:spPr>
          <a:xfrm>
            <a:off x="505333" y="4706345"/>
            <a:ext cx="7763186" cy="914400"/>
          </a:xfrm>
        </p:spPr>
        <p:txBody>
          <a:bodyPr>
            <a:normAutofit/>
          </a:bodyPr>
          <a:lstStyle/>
          <a:p>
            <a:r>
              <a:rPr lang="en-US" dirty="0">
                <a:solidFill>
                  <a:srgbClr val="AFCE51"/>
                </a:solidFill>
              </a:rPr>
              <a:t>An Update from the Community Research and Grants Management Department of The Columbus Foundation</a:t>
            </a:r>
          </a:p>
        </p:txBody>
      </p:sp>
      <p:pic>
        <p:nvPicPr>
          <p:cNvPr id="5" name="Picture 4">
            <a:extLst>
              <a:ext uri="{FF2B5EF4-FFF2-40B4-BE49-F238E27FC236}">
                <a16:creationId xmlns:a16="http://schemas.microsoft.com/office/drawing/2014/main" id="{A3F91071-3E6B-4E91-9F7F-13877666D6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061338" y="4706345"/>
            <a:ext cx="689811" cy="689811"/>
          </a:xfrm>
          <a:prstGeom prst="rect">
            <a:avLst/>
          </a:prstGeom>
        </p:spPr>
      </p:pic>
      <p:pic>
        <p:nvPicPr>
          <p:cNvPr id="7" name="Picture 6">
            <a:extLst>
              <a:ext uri="{FF2B5EF4-FFF2-40B4-BE49-F238E27FC236}">
                <a16:creationId xmlns:a16="http://schemas.microsoft.com/office/drawing/2014/main" id="{AAF9AAA9-9821-4B90-A8EF-5529603FA806}"/>
              </a:ext>
            </a:extLst>
          </p:cNvPr>
          <p:cNvPicPr>
            <a:picLocks noChangeAspect="1"/>
          </p:cNvPicPr>
          <p:nvPr/>
        </p:nvPicPr>
        <p:blipFill rotWithShape="1">
          <a:blip r:embed="rId5"/>
          <a:srcRect l="50807" t="38162" r="26404" b="57536"/>
          <a:stretch/>
        </p:blipFill>
        <p:spPr>
          <a:xfrm>
            <a:off x="1070818" y="1659185"/>
            <a:ext cx="5438273" cy="577515"/>
          </a:xfrm>
          <a:prstGeom prst="rect">
            <a:avLst/>
          </a:prstGeom>
        </p:spPr>
      </p:pic>
      <p:pic>
        <p:nvPicPr>
          <p:cNvPr id="9" name="Picture 8">
            <a:extLst>
              <a:ext uri="{FF2B5EF4-FFF2-40B4-BE49-F238E27FC236}">
                <a16:creationId xmlns:a16="http://schemas.microsoft.com/office/drawing/2014/main" id="{6A1C3B5B-2DEB-45B4-913A-3B6DC4EF0060}"/>
              </a:ext>
            </a:extLst>
          </p:cNvPr>
          <p:cNvPicPr>
            <a:picLocks noChangeAspect="1"/>
          </p:cNvPicPr>
          <p:nvPr/>
        </p:nvPicPr>
        <p:blipFill rotWithShape="1">
          <a:blip r:embed="rId5"/>
          <a:srcRect l="50959" t="38525" r="37996" b="57705"/>
          <a:stretch/>
        </p:blipFill>
        <p:spPr>
          <a:xfrm>
            <a:off x="400202" y="1624268"/>
            <a:ext cx="3335632" cy="640450"/>
          </a:xfrm>
          <a:prstGeom prst="rect">
            <a:avLst/>
          </a:prstGeom>
        </p:spPr>
      </p:pic>
    </p:spTree>
    <p:extLst>
      <p:ext uri="{BB962C8B-B14F-4D97-AF65-F5344CB8AC3E}">
        <p14:creationId xmlns:p14="http://schemas.microsoft.com/office/powerpoint/2010/main" val="138493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5CC0-E20A-4779-84BC-25867CD039AB}"/>
              </a:ext>
            </a:extLst>
          </p:cNvPr>
          <p:cNvSpPr>
            <a:spLocks noGrp="1"/>
          </p:cNvSpPr>
          <p:nvPr>
            <p:ph type="title"/>
          </p:nvPr>
        </p:nvSpPr>
        <p:spPr/>
        <p:txBody>
          <a:bodyPr/>
          <a:lstStyle/>
          <a:p>
            <a:r>
              <a:rPr lang="en-US" b="1" dirty="0"/>
              <a:t>Takeaways</a:t>
            </a:r>
          </a:p>
        </p:txBody>
      </p:sp>
      <p:pic>
        <p:nvPicPr>
          <p:cNvPr id="3" name="Picture 2">
            <a:extLst>
              <a:ext uri="{FF2B5EF4-FFF2-40B4-BE49-F238E27FC236}">
                <a16:creationId xmlns:a16="http://schemas.microsoft.com/office/drawing/2014/main" id="{3D5BE7B5-B92D-4EEA-8703-5F9573123126}"/>
              </a:ext>
            </a:extLst>
          </p:cNvPr>
          <p:cNvPicPr>
            <a:picLocks noChangeAspect="1"/>
          </p:cNvPicPr>
          <p:nvPr/>
        </p:nvPicPr>
        <p:blipFill rotWithShape="1">
          <a:blip r:embed="rId3"/>
          <a:srcRect t="10914"/>
          <a:stretch/>
        </p:blipFill>
        <p:spPr>
          <a:xfrm>
            <a:off x="1325880" y="1796283"/>
            <a:ext cx="10011432" cy="4452117"/>
          </a:xfrm>
          <a:prstGeom prst="rect">
            <a:avLst/>
          </a:prstGeom>
        </p:spPr>
      </p:pic>
      <p:pic>
        <p:nvPicPr>
          <p:cNvPr id="4" name="Picture 3" descr="AECOM | Construction Management Association of America">
            <a:extLst>
              <a:ext uri="{FF2B5EF4-FFF2-40B4-BE49-F238E27FC236}">
                <a16:creationId xmlns:a16="http://schemas.microsoft.com/office/drawing/2014/main" id="{A8483077-CD22-469E-90CD-A15D8EA88B21}"/>
              </a:ext>
            </a:extLst>
          </p:cNvPr>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10093324" y="257225"/>
            <a:ext cx="1839596" cy="655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8621A1-6EB2-4DB1-A397-42160B13FB1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sp>
        <p:nvSpPr>
          <p:cNvPr id="8" name="Freeform: Shape 7">
            <a:extLst>
              <a:ext uri="{FF2B5EF4-FFF2-40B4-BE49-F238E27FC236}">
                <a16:creationId xmlns:a16="http://schemas.microsoft.com/office/drawing/2014/main" id="{0A32F0F3-7E47-45DB-88AE-F3F66703AE62}"/>
              </a:ext>
            </a:extLst>
          </p:cNvPr>
          <p:cNvSpPr/>
          <p:nvPr/>
        </p:nvSpPr>
        <p:spPr>
          <a:xfrm>
            <a:off x="8903991" y="395906"/>
            <a:ext cx="1400377" cy="1400377"/>
          </a:xfrm>
          <a:custGeom>
            <a:avLst/>
            <a:gdLst>
              <a:gd name="connsiteX0" fmla="*/ 0 w 3334881"/>
              <a:gd name="connsiteY0" fmla="*/ 1667441 h 3334881"/>
              <a:gd name="connsiteX1" fmla="*/ 1667441 w 3334881"/>
              <a:gd name="connsiteY1" fmla="*/ 0 h 3334881"/>
              <a:gd name="connsiteX2" fmla="*/ 3334882 w 3334881"/>
              <a:gd name="connsiteY2" fmla="*/ 1667441 h 3334881"/>
              <a:gd name="connsiteX3" fmla="*/ 1667441 w 3334881"/>
              <a:gd name="connsiteY3" fmla="*/ 3334882 h 3334881"/>
              <a:gd name="connsiteX4" fmla="*/ 0 w 3334881"/>
              <a:gd name="connsiteY4" fmla="*/ 1667441 h 333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4881" h="3334881">
                <a:moveTo>
                  <a:pt x="0" y="1667441"/>
                </a:moveTo>
                <a:cubicBezTo>
                  <a:pt x="0" y="746539"/>
                  <a:pt x="746539" y="0"/>
                  <a:pt x="1667441" y="0"/>
                </a:cubicBezTo>
                <a:cubicBezTo>
                  <a:pt x="2588343" y="0"/>
                  <a:pt x="3334882" y="746539"/>
                  <a:pt x="3334882" y="1667441"/>
                </a:cubicBezTo>
                <a:cubicBezTo>
                  <a:pt x="3334882" y="2588343"/>
                  <a:pt x="2588343" y="3334882"/>
                  <a:pt x="1667441" y="3334882"/>
                </a:cubicBezTo>
                <a:cubicBezTo>
                  <a:pt x="746539" y="3334882"/>
                  <a:pt x="0" y="2588343"/>
                  <a:pt x="0" y="1667441"/>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74320" tIns="535372" rIns="274320" bIns="535372" numCol="1" spcCol="1270" anchor="ctr" anchorCtr="0">
            <a:noAutofit/>
          </a:bodyPr>
          <a:lstStyle/>
          <a:p>
            <a:pPr marL="0" lvl="0" indent="0" algn="ctr" defTabSz="1644650">
              <a:lnSpc>
                <a:spcPct val="90000"/>
              </a:lnSpc>
              <a:spcBef>
                <a:spcPct val="0"/>
              </a:spcBef>
              <a:spcAft>
                <a:spcPct val="35000"/>
              </a:spcAft>
              <a:buNone/>
            </a:pPr>
            <a:r>
              <a:rPr lang="en-US" sz="1200" b="1" kern="1200" dirty="0">
                <a:solidFill>
                  <a:schemeClr val="bg1">
                    <a:lumMod val="95000"/>
                  </a:schemeClr>
                </a:solidFill>
              </a:rPr>
              <a:t>Population &amp; Housing</a:t>
            </a:r>
          </a:p>
        </p:txBody>
      </p:sp>
      <p:sp>
        <p:nvSpPr>
          <p:cNvPr id="9" name="Freeform: Shape 8">
            <a:extLst>
              <a:ext uri="{FF2B5EF4-FFF2-40B4-BE49-F238E27FC236}">
                <a16:creationId xmlns:a16="http://schemas.microsoft.com/office/drawing/2014/main" id="{FBE4AB15-9CFD-4AC0-B1F5-8A4C2B5BCC62}"/>
              </a:ext>
            </a:extLst>
          </p:cNvPr>
          <p:cNvSpPr/>
          <p:nvPr/>
        </p:nvSpPr>
        <p:spPr>
          <a:xfrm>
            <a:off x="3965707" y="395906"/>
            <a:ext cx="1400376" cy="1400376"/>
          </a:xfrm>
          <a:custGeom>
            <a:avLst/>
            <a:gdLst>
              <a:gd name="connsiteX0" fmla="*/ 0 w 1667440"/>
              <a:gd name="connsiteY0" fmla="*/ 833720 h 1667440"/>
              <a:gd name="connsiteX1" fmla="*/ 833720 w 1667440"/>
              <a:gd name="connsiteY1" fmla="*/ 0 h 1667440"/>
              <a:gd name="connsiteX2" fmla="*/ 1667440 w 1667440"/>
              <a:gd name="connsiteY2" fmla="*/ 833720 h 1667440"/>
              <a:gd name="connsiteX3" fmla="*/ 833720 w 1667440"/>
              <a:gd name="connsiteY3" fmla="*/ 1667440 h 1667440"/>
              <a:gd name="connsiteX4" fmla="*/ 0 w 1667440"/>
              <a:gd name="connsiteY4" fmla="*/ 833720 h 166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0" h="1667440">
                <a:moveTo>
                  <a:pt x="0" y="833720"/>
                </a:moveTo>
                <a:cubicBezTo>
                  <a:pt x="0" y="373269"/>
                  <a:pt x="373269" y="0"/>
                  <a:pt x="833720" y="0"/>
                </a:cubicBezTo>
                <a:cubicBezTo>
                  <a:pt x="1294171" y="0"/>
                  <a:pt x="1667440" y="373269"/>
                  <a:pt x="1667440" y="833720"/>
                </a:cubicBezTo>
                <a:cubicBezTo>
                  <a:pt x="1667440" y="1294171"/>
                  <a:pt x="1294171" y="1667440"/>
                  <a:pt x="833720" y="1667440"/>
                </a:cubicBezTo>
                <a:cubicBezTo>
                  <a:pt x="373269" y="1667440"/>
                  <a:pt x="0" y="1294171"/>
                  <a:pt x="0" y="83372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0701" tIns="260701" rIns="260701" bIns="260701" numCol="1" spcCol="1270" anchor="ctr" anchorCtr="0">
            <a:noAutofit/>
          </a:bodyPr>
          <a:lstStyle/>
          <a:p>
            <a:pPr marL="0" lvl="0" indent="0" algn="ctr" defTabSz="577850">
              <a:lnSpc>
                <a:spcPct val="90000"/>
              </a:lnSpc>
              <a:spcBef>
                <a:spcPct val="0"/>
              </a:spcBef>
              <a:spcAft>
                <a:spcPct val="35000"/>
              </a:spcAft>
              <a:buNone/>
            </a:pPr>
            <a:r>
              <a:rPr lang="en-US" sz="1200" b="1" kern="1200" dirty="0">
                <a:solidFill>
                  <a:schemeClr val="bg1">
                    <a:lumMod val="95000"/>
                  </a:schemeClr>
                </a:solidFill>
              </a:rPr>
              <a:t>Education &amp; Workforce</a:t>
            </a:r>
          </a:p>
        </p:txBody>
      </p:sp>
      <p:sp>
        <p:nvSpPr>
          <p:cNvPr id="10" name="Freeform: Shape 9">
            <a:extLst>
              <a:ext uri="{FF2B5EF4-FFF2-40B4-BE49-F238E27FC236}">
                <a16:creationId xmlns:a16="http://schemas.microsoft.com/office/drawing/2014/main" id="{8430FD8E-B2C8-4B93-BADA-4B30C428AA02}"/>
              </a:ext>
            </a:extLst>
          </p:cNvPr>
          <p:cNvSpPr/>
          <p:nvPr/>
        </p:nvSpPr>
        <p:spPr>
          <a:xfrm>
            <a:off x="6434849" y="417914"/>
            <a:ext cx="1400376" cy="1356360"/>
          </a:xfrm>
          <a:custGeom>
            <a:avLst/>
            <a:gdLst>
              <a:gd name="connsiteX0" fmla="*/ 0 w 1667440"/>
              <a:gd name="connsiteY0" fmla="*/ 833720 h 1667440"/>
              <a:gd name="connsiteX1" fmla="*/ 833720 w 1667440"/>
              <a:gd name="connsiteY1" fmla="*/ 0 h 1667440"/>
              <a:gd name="connsiteX2" fmla="*/ 1667440 w 1667440"/>
              <a:gd name="connsiteY2" fmla="*/ 833720 h 1667440"/>
              <a:gd name="connsiteX3" fmla="*/ 833720 w 1667440"/>
              <a:gd name="connsiteY3" fmla="*/ 1667440 h 1667440"/>
              <a:gd name="connsiteX4" fmla="*/ 0 w 1667440"/>
              <a:gd name="connsiteY4" fmla="*/ 833720 h 166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0" h="1667440">
                <a:moveTo>
                  <a:pt x="0" y="833720"/>
                </a:moveTo>
                <a:cubicBezTo>
                  <a:pt x="0" y="373269"/>
                  <a:pt x="373269" y="0"/>
                  <a:pt x="833720" y="0"/>
                </a:cubicBezTo>
                <a:cubicBezTo>
                  <a:pt x="1294171" y="0"/>
                  <a:pt x="1667440" y="373269"/>
                  <a:pt x="1667440" y="833720"/>
                </a:cubicBezTo>
                <a:cubicBezTo>
                  <a:pt x="1667440" y="1294171"/>
                  <a:pt x="1294171" y="1667440"/>
                  <a:pt x="833720" y="1667440"/>
                </a:cubicBezTo>
                <a:cubicBezTo>
                  <a:pt x="373269" y="1667440"/>
                  <a:pt x="0" y="1294171"/>
                  <a:pt x="0" y="83372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0701" tIns="260701" rIns="260701" bIns="260701" numCol="1" spcCol="1270" anchor="ctr" anchorCtr="0">
            <a:noAutofit/>
          </a:bodyPr>
          <a:lstStyle/>
          <a:p>
            <a:pPr marL="0" lvl="0" indent="0" algn="ctr" defTabSz="577850">
              <a:lnSpc>
                <a:spcPct val="90000"/>
              </a:lnSpc>
              <a:spcBef>
                <a:spcPct val="0"/>
              </a:spcBef>
              <a:spcAft>
                <a:spcPct val="35000"/>
              </a:spcAft>
              <a:buNone/>
            </a:pPr>
            <a:r>
              <a:rPr lang="en-US" sz="1200" b="1" kern="1200" dirty="0">
                <a:solidFill>
                  <a:schemeClr val="bg1">
                    <a:lumMod val="95000"/>
                  </a:schemeClr>
                </a:solidFill>
              </a:rPr>
              <a:t>Economy &amp; Employment</a:t>
            </a:r>
          </a:p>
        </p:txBody>
      </p:sp>
      <p:sp>
        <p:nvSpPr>
          <p:cNvPr id="11" name="Freeform: Shape 10">
            <a:extLst>
              <a:ext uri="{FF2B5EF4-FFF2-40B4-BE49-F238E27FC236}">
                <a16:creationId xmlns:a16="http://schemas.microsoft.com/office/drawing/2014/main" id="{34871BBA-4DB4-4F7F-AC84-5957A7D3B107}"/>
              </a:ext>
            </a:extLst>
          </p:cNvPr>
          <p:cNvSpPr/>
          <p:nvPr/>
        </p:nvSpPr>
        <p:spPr>
          <a:xfrm>
            <a:off x="7669420" y="395906"/>
            <a:ext cx="1400376" cy="1400376"/>
          </a:xfrm>
          <a:custGeom>
            <a:avLst/>
            <a:gdLst>
              <a:gd name="connsiteX0" fmla="*/ 0 w 1667440"/>
              <a:gd name="connsiteY0" fmla="*/ 833720 h 1667440"/>
              <a:gd name="connsiteX1" fmla="*/ 833720 w 1667440"/>
              <a:gd name="connsiteY1" fmla="*/ 0 h 1667440"/>
              <a:gd name="connsiteX2" fmla="*/ 1667440 w 1667440"/>
              <a:gd name="connsiteY2" fmla="*/ 833720 h 1667440"/>
              <a:gd name="connsiteX3" fmla="*/ 833720 w 1667440"/>
              <a:gd name="connsiteY3" fmla="*/ 1667440 h 1667440"/>
              <a:gd name="connsiteX4" fmla="*/ 0 w 1667440"/>
              <a:gd name="connsiteY4" fmla="*/ 833720 h 166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0" h="1667440">
                <a:moveTo>
                  <a:pt x="0" y="833720"/>
                </a:moveTo>
                <a:cubicBezTo>
                  <a:pt x="0" y="373269"/>
                  <a:pt x="373269" y="0"/>
                  <a:pt x="833720" y="0"/>
                </a:cubicBezTo>
                <a:cubicBezTo>
                  <a:pt x="1294171" y="0"/>
                  <a:pt x="1667440" y="373269"/>
                  <a:pt x="1667440" y="833720"/>
                </a:cubicBezTo>
                <a:cubicBezTo>
                  <a:pt x="1667440" y="1294171"/>
                  <a:pt x="1294171" y="1667440"/>
                  <a:pt x="833720" y="1667440"/>
                </a:cubicBezTo>
                <a:cubicBezTo>
                  <a:pt x="373269" y="1667440"/>
                  <a:pt x="0" y="1294171"/>
                  <a:pt x="0" y="83372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0701" tIns="260701" rIns="260701" bIns="260701" numCol="1" spcCol="1270" anchor="ctr" anchorCtr="0">
            <a:noAutofit/>
          </a:bodyPr>
          <a:lstStyle/>
          <a:p>
            <a:pPr marL="0" lvl="0" indent="0" algn="ctr" defTabSz="577850">
              <a:lnSpc>
                <a:spcPct val="90000"/>
              </a:lnSpc>
              <a:spcBef>
                <a:spcPct val="0"/>
              </a:spcBef>
              <a:spcAft>
                <a:spcPct val="35000"/>
              </a:spcAft>
              <a:buNone/>
            </a:pPr>
            <a:r>
              <a:rPr lang="en-US" sz="1200" b="1" kern="1200" dirty="0">
                <a:solidFill>
                  <a:schemeClr val="bg1">
                    <a:lumMod val="95000"/>
                  </a:schemeClr>
                </a:solidFill>
              </a:rPr>
              <a:t>Environment</a:t>
            </a:r>
          </a:p>
        </p:txBody>
      </p:sp>
      <p:sp>
        <p:nvSpPr>
          <p:cNvPr id="12" name="Freeform: Shape 11">
            <a:extLst>
              <a:ext uri="{FF2B5EF4-FFF2-40B4-BE49-F238E27FC236}">
                <a16:creationId xmlns:a16="http://schemas.microsoft.com/office/drawing/2014/main" id="{47250EE9-02D3-4B26-B818-5653F9B5C562}"/>
              </a:ext>
            </a:extLst>
          </p:cNvPr>
          <p:cNvSpPr/>
          <p:nvPr/>
        </p:nvSpPr>
        <p:spPr>
          <a:xfrm>
            <a:off x="5200278" y="395906"/>
            <a:ext cx="1400376" cy="1400376"/>
          </a:xfrm>
          <a:custGeom>
            <a:avLst/>
            <a:gdLst>
              <a:gd name="connsiteX0" fmla="*/ 0 w 1667440"/>
              <a:gd name="connsiteY0" fmla="*/ 833720 h 1667440"/>
              <a:gd name="connsiteX1" fmla="*/ 833720 w 1667440"/>
              <a:gd name="connsiteY1" fmla="*/ 0 h 1667440"/>
              <a:gd name="connsiteX2" fmla="*/ 1667440 w 1667440"/>
              <a:gd name="connsiteY2" fmla="*/ 833720 h 1667440"/>
              <a:gd name="connsiteX3" fmla="*/ 833720 w 1667440"/>
              <a:gd name="connsiteY3" fmla="*/ 1667440 h 1667440"/>
              <a:gd name="connsiteX4" fmla="*/ 0 w 1667440"/>
              <a:gd name="connsiteY4" fmla="*/ 833720 h 166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0" h="1667440">
                <a:moveTo>
                  <a:pt x="0" y="833720"/>
                </a:moveTo>
                <a:cubicBezTo>
                  <a:pt x="0" y="373269"/>
                  <a:pt x="373269" y="0"/>
                  <a:pt x="833720" y="0"/>
                </a:cubicBezTo>
                <a:cubicBezTo>
                  <a:pt x="1294171" y="0"/>
                  <a:pt x="1667440" y="373269"/>
                  <a:pt x="1667440" y="833720"/>
                </a:cubicBezTo>
                <a:cubicBezTo>
                  <a:pt x="1667440" y="1294171"/>
                  <a:pt x="1294171" y="1667440"/>
                  <a:pt x="833720" y="1667440"/>
                </a:cubicBezTo>
                <a:cubicBezTo>
                  <a:pt x="373269" y="1667440"/>
                  <a:pt x="0" y="1294171"/>
                  <a:pt x="0" y="83372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2880" tIns="260701" rIns="182880" bIns="260701" numCol="1" spcCol="1270" anchor="ctr" anchorCtr="0">
            <a:noAutofit/>
          </a:bodyPr>
          <a:lstStyle/>
          <a:p>
            <a:pPr marL="0" lvl="0" indent="0" algn="ctr" defTabSz="577850">
              <a:lnSpc>
                <a:spcPct val="90000"/>
              </a:lnSpc>
              <a:spcBef>
                <a:spcPct val="0"/>
              </a:spcBef>
              <a:spcAft>
                <a:spcPct val="35000"/>
              </a:spcAft>
              <a:buNone/>
            </a:pPr>
            <a:r>
              <a:rPr lang="en-US" sz="1200" b="1" kern="1200" dirty="0">
                <a:solidFill>
                  <a:schemeClr val="bg1">
                    <a:lumMod val="95000"/>
                  </a:schemeClr>
                </a:solidFill>
              </a:rPr>
              <a:t>Transportation &amp; Land Use</a:t>
            </a:r>
          </a:p>
        </p:txBody>
      </p:sp>
    </p:spTree>
    <p:extLst>
      <p:ext uri="{BB962C8B-B14F-4D97-AF65-F5344CB8AC3E}">
        <p14:creationId xmlns:p14="http://schemas.microsoft.com/office/powerpoint/2010/main" val="61183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A110-40E7-49E3-A480-594807BB3033}"/>
              </a:ext>
            </a:extLst>
          </p:cNvPr>
          <p:cNvSpPr>
            <a:spLocks noGrp="1"/>
          </p:cNvSpPr>
          <p:nvPr>
            <p:ph type="title"/>
          </p:nvPr>
        </p:nvSpPr>
        <p:spPr/>
        <p:txBody>
          <a:bodyPr/>
          <a:lstStyle/>
          <a:p>
            <a:r>
              <a:rPr lang="en-US" b="1" dirty="0"/>
              <a:t>Strategies and Opportunities</a:t>
            </a:r>
          </a:p>
        </p:txBody>
      </p:sp>
      <p:sp>
        <p:nvSpPr>
          <p:cNvPr id="3" name="Content Placeholder 2">
            <a:extLst>
              <a:ext uri="{FF2B5EF4-FFF2-40B4-BE49-F238E27FC236}">
                <a16:creationId xmlns:a16="http://schemas.microsoft.com/office/drawing/2014/main" id="{230D4F64-E4BA-4938-804D-29602B19F965}"/>
              </a:ext>
            </a:extLst>
          </p:cNvPr>
          <p:cNvSpPr>
            <a:spLocks noGrp="1"/>
          </p:cNvSpPr>
          <p:nvPr>
            <p:ph sz="half" idx="1"/>
          </p:nvPr>
        </p:nvSpPr>
        <p:spPr>
          <a:xfrm>
            <a:off x="1223010" y="1965960"/>
            <a:ext cx="4972050" cy="4423411"/>
          </a:xfrm>
        </p:spPr>
        <p:txBody>
          <a:bodyPr>
            <a:normAutofit fontScale="85000" lnSpcReduction="20000"/>
          </a:bodyPr>
          <a:lstStyle/>
          <a:p>
            <a:r>
              <a:rPr lang="en-US" dirty="0">
                <a:solidFill>
                  <a:schemeClr val="bg1">
                    <a:lumMod val="95000"/>
                  </a:schemeClr>
                </a:solidFill>
              </a:rPr>
              <a:t>Regional partnerships</a:t>
            </a:r>
          </a:p>
          <a:p>
            <a:r>
              <a:rPr lang="en-US" dirty="0">
                <a:solidFill>
                  <a:schemeClr val="bg1">
                    <a:lumMod val="95000"/>
                  </a:schemeClr>
                </a:solidFill>
              </a:rPr>
              <a:t>Partner with Intel</a:t>
            </a:r>
          </a:p>
          <a:p>
            <a:r>
              <a:rPr lang="en-US" dirty="0">
                <a:solidFill>
                  <a:schemeClr val="bg1">
                    <a:lumMod val="95000"/>
                  </a:schemeClr>
                </a:solidFill>
              </a:rPr>
              <a:t>Design for equity through community engagement and social infrastructure</a:t>
            </a:r>
          </a:p>
          <a:p>
            <a:r>
              <a:rPr lang="en-US" dirty="0">
                <a:solidFill>
                  <a:schemeClr val="bg1">
                    <a:lumMod val="95000"/>
                  </a:schemeClr>
                </a:solidFill>
              </a:rPr>
              <a:t>Build a strategy for welcoming and including new residents</a:t>
            </a:r>
          </a:p>
          <a:p>
            <a:r>
              <a:rPr lang="en-US" dirty="0">
                <a:solidFill>
                  <a:schemeClr val="bg1">
                    <a:lumMod val="95000"/>
                  </a:schemeClr>
                </a:solidFill>
              </a:rPr>
              <a:t>Revisit community plans, zoning codes, and development standards</a:t>
            </a:r>
          </a:p>
          <a:p>
            <a:r>
              <a:rPr lang="en-US" dirty="0">
                <a:solidFill>
                  <a:schemeClr val="bg1">
                    <a:lumMod val="95000"/>
                  </a:schemeClr>
                </a:solidFill>
              </a:rPr>
              <a:t>Incentivize private sector residential development to build missing housing products at higher density</a:t>
            </a:r>
          </a:p>
          <a:p>
            <a:r>
              <a:rPr lang="en-US" dirty="0">
                <a:solidFill>
                  <a:schemeClr val="bg1">
                    <a:lumMod val="95000"/>
                  </a:schemeClr>
                </a:solidFill>
              </a:rPr>
              <a:t>Cultivate and promote an ‘entrepreneurial ecosystem’</a:t>
            </a:r>
          </a:p>
          <a:p>
            <a:r>
              <a:rPr lang="en-US" dirty="0">
                <a:solidFill>
                  <a:schemeClr val="bg1">
                    <a:lumMod val="95000"/>
                  </a:schemeClr>
                </a:solidFill>
              </a:rPr>
              <a:t>Offer grants and technical assistance to support local business growth</a:t>
            </a:r>
          </a:p>
        </p:txBody>
      </p:sp>
      <p:sp>
        <p:nvSpPr>
          <p:cNvPr id="4" name="Content Placeholder 3">
            <a:extLst>
              <a:ext uri="{FF2B5EF4-FFF2-40B4-BE49-F238E27FC236}">
                <a16:creationId xmlns:a16="http://schemas.microsoft.com/office/drawing/2014/main" id="{481C8E59-F0F0-4FA2-A07A-3102573545CE}"/>
              </a:ext>
            </a:extLst>
          </p:cNvPr>
          <p:cNvSpPr>
            <a:spLocks noGrp="1"/>
          </p:cNvSpPr>
          <p:nvPr>
            <p:ph sz="half" idx="2"/>
          </p:nvPr>
        </p:nvSpPr>
        <p:spPr>
          <a:xfrm>
            <a:off x="6530340" y="1965959"/>
            <a:ext cx="4972050" cy="4423411"/>
          </a:xfrm>
        </p:spPr>
        <p:txBody>
          <a:bodyPr>
            <a:normAutofit fontScale="85000" lnSpcReduction="20000"/>
          </a:bodyPr>
          <a:lstStyle/>
          <a:p>
            <a:r>
              <a:rPr lang="en-US" dirty="0">
                <a:solidFill>
                  <a:schemeClr val="bg1">
                    <a:lumMod val="95000"/>
                  </a:schemeClr>
                </a:solidFill>
              </a:rPr>
              <a:t>New partnerships with educational institutions at all levels across the region</a:t>
            </a:r>
          </a:p>
          <a:p>
            <a:r>
              <a:rPr lang="en-US" dirty="0">
                <a:solidFill>
                  <a:schemeClr val="bg1">
                    <a:lumMod val="95000"/>
                  </a:schemeClr>
                </a:solidFill>
              </a:rPr>
              <a:t>Public-private partnerships to support training and upskilling for careers in tech</a:t>
            </a:r>
          </a:p>
          <a:p>
            <a:r>
              <a:rPr lang="en-US" dirty="0">
                <a:solidFill>
                  <a:schemeClr val="bg1">
                    <a:lumMod val="95000"/>
                  </a:schemeClr>
                </a:solidFill>
              </a:rPr>
              <a:t>Increase access to multiple modes of transportation through TOD and shared-use trails</a:t>
            </a:r>
          </a:p>
          <a:p>
            <a:r>
              <a:rPr lang="en-US" dirty="0">
                <a:solidFill>
                  <a:schemeClr val="bg1">
                    <a:lumMod val="95000"/>
                  </a:schemeClr>
                </a:solidFill>
              </a:rPr>
              <a:t>Address ‘last mile’ transportation challenges</a:t>
            </a:r>
          </a:p>
          <a:p>
            <a:r>
              <a:rPr lang="en-US" dirty="0">
                <a:solidFill>
                  <a:schemeClr val="bg1">
                    <a:lumMod val="95000"/>
                  </a:schemeClr>
                </a:solidFill>
              </a:rPr>
              <a:t>Form new regional transit and mobility partnerships</a:t>
            </a:r>
          </a:p>
          <a:p>
            <a:r>
              <a:rPr lang="en-US" dirty="0">
                <a:solidFill>
                  <a:schemeClr val="bg1">
                    <a:lumMod val="95000"/>
                  </a:schemeClr>
                </a:solidFill>
              </a:rPr>
              <a:t>Protect and enhance wetlands, green space, and the tree canopy</a:t>
            </a:r>
          </a:p>
          <a:p>
            <a:r>
              <a:rPr lang="en-US" dirty="0">
                <a:solidFill>
                  <a:schemeClr val="bg1">
                    <a:lumMod val="95000"/>
                  </a:schemeClr>
                </a:solidFill>
              </a:rPr>
              <a:t>Incentivize conversion to renewable energy, low-impact development, and on-site energy generation</a:t>
            </a:r>
          </a:p>
        </p:txBody>
      </p:sp>
      <p:pic>
        <p:nvPicPr>
          <p:cNvPr id="11" name="Picture 10" descr="AECOM | Construction Management Association of America">
            <a:extLst>
              <a:ext uri="{FF2B5EF4-FFF2-40B4-BE49-F238E27FC236}">
                <a16:creationId xmlns:a16="http://schemas.microsoft.com/office/drawing/2014/main" id="{F4AFC618-DD8B-4287-A597-CA8FBABF978F}"/>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10093324" y="257225"/>
            <a:ext cx="1839596" cy="655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2A95490-6E25-44D1-96F6-235C19A004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spTree>
    <p:extLst>
      <p:ext uri="{BB962C8B-B14F-4D97-AF65-F5344CB8AC3E}">
        <p14:creationId xmlns:p14="http://schemas.microsoft.com/office/powerpoint/2010/main" val="142025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F6A5-C595-48B7-A9E1-4B319076080A}"/>
              </a:ext>
            </a:extLst>
          </p:cNvPr>
          <p:cNvSpPr>
            <a:spLocks noGrp="1"/>
          </p:cNvSpPr>
          <p:nvPr>
            <p:ph type="title"/>
          </p:nvPr>
        </p:nvSpPr>
        <p:spPr/>
        <p:txBody>
          <a:bodyPr/>
          <a:lstStyle/>
          <a:p>
            <a:r>
              <a:rPr lang="en-US" b="1" dirty="0"/>
              <a:t>Tech Firm Community Commitment Case Studies</a:t>
            </a:r>
            <a:endParaRPr lang="en-US" dirty="0"/>
          </a:p>
        </p:txBody>
      </p:sp>
      <p:sp>
        <p:nvSpPr>
          <p:cNvPr id="3" name="Content Placeholder 2">
            <a:extLst>
              <a:ext uri="{FF2B5EF4-FFF2-40B4-BE49-F238E27FC236}">
                <a16:creationId xmlns:a16="http://schemas.microsoft.com/office/drawing/2014/main" id="{870C46C6-56D9-44F6-817C-E45A80D9BB2F}"/>
              </a:ext>
            </a:extLst>
          </p:cNvPr>
          <p:cNvSpPr>
            <a:spLocks noGrp="1"/>
          </p:cNvSpPr>
          <p:nvPr>
            <p:ph sz="half" idx="1"/>
          </p:nvPr>
        </p:nvSpPr>
        <p:spPr>
          <a:xfrm>
            <a:off x="1896113" y="2225040"/>
            <a:ext cx="4184647" cy="4023360"/>
          </a:xfrm>
        </p:spPr>
        <p:txBody>
          <a:bodyPr>
            <a:normAutofit/>
          </a:bodyPr>
          <a:lstStyle/>
          <a:p>
            <a:r>
              <a:rPr lang="en-US" sz="2400" b="1" dirty="0">
                <a:solidFill>
                  <a:schemeClr val="bg1">
                    <a:lumMod val="95000"/>
                  </a:schemeClr>
                </a:solidFill>
              </a:rPr>
              <a:t>Intel</a:t>
            </a:r>
          </a:p>
          <a:p>
            <a:pPr lvl="1"/>
            <a:r>
              <a:rPr lang="en-US" dirty="0">
                <a:solidFill>
                  <a:schemeClr val="bg1">
                    <a:lumMod val="95000"/>
                  </a:schemeClr>
                </a:solidFill>
              </a:rPr>
              <a:t>Chandler, AZ</a:t>
            </a:r>
          </a:p>
          <a:p>
            <a:pPr lvl="1"/>
            <a:r>
              <a:rPr lang="en-US" dirty="0">
                <a:solidFill>
                  <a:schemeClr val="bg1">
                    <a:lumMod val="95000"/>
                  </a:schemeClr>
                </a:solidFill>
              </a:rPr>
              <a:t>Hillsboro, OR</a:t>
            </a:r>
          </a:p>
          <a:p>
            <a:r>
              <a:rPr lang="en-US" sz="2400" b="1" dirty="0">
                <a:solidFill>
                  <a:schemeClr val="bg1">
                    <a:lumMod val="95000"/>
                  </a:schemeClr>
                </a:solidFill>
              </a:rPr>
              <a:t>Apple</a:t>
            </a:r>
          </a:p>
          <a:p>
            <a:pPr lvl="1"/>
            <a:r>
              <a:rPr lang="en-US" dirty="0">
                <a:solidFill>
                  <a:schemeClr val="bg1">
                    <a:lumMod val="95000"/>
                  </a:schemeClr>
                </a:solidFill>
              </a:rPr>
              <a:t>Cupertino, CA</a:t>
            </a:r>
          </a:p>
          <a:p>
            <a:r>
              <a:rPr lang="en-US" sz="2400" b="1" dirty="0">
                <a:solidFill>
                  <a:schemeClr val="bg1">
                    <a:lumMod val="95000"/>
                  </a:schemeClr>
                </a:solidFill>
              </a:rPr>
              <a:t>Microsoft</a:t>
            </a:r>
          </a:p>
          <a:p>
            <a:pPr lvl="1"/>
            <a:r>
              <a:rPr lang="en-US" dirty="0">
                <a:solidFill>
                  <a:schemeClr val="bg1">
                    <a:lumMod val="95000"/>
                  </a:schemeClr>
                </a:solidFill>
              </a:rPr>
              <a:t>Seattle, WA</a:t>
            </a:r>
          </a:p>
          <a:p>
            <a:r>
              <a:rPr lang="en-US" sz="2400" b="1" dirty="0">
                <a:solidFill>
                  <a:schemeClr val="bg1">
                    <a:lumMod val="95000"/>
                  </a:schemeClr>
                </a:solidFill>
              </a:rPr>
              <a:t>Google</a:t>
            </a:r>
          </a:p>
          <a:p>
            <a:pPr lvl="1"/>
            <a:r>
              <a:rPr lang="en-US" dirty="0">
                <a:solidFill>
                  <a:schemeClr val="bg1">
                    <a:lumMod val="95000"/>
                  </a:schemeClr>
                </a:solidFill>
              </a:rPr>
              <a:t>Mountainview, CA</a:t>
            </a:r>
          </a:p>
        </p:txBody>
      </p:sp>
      <p:pic>
        <p:nvPicPr>
          <p:cNvPr id="7" name="Picture 6" descr="AECOM | Construction Management Association of America">
            <a:extLst>
              <a:ext uri="{FF2B5EF4-FFF2-40B4-BE49-F238E27FC236}">
                <a16:creationId xmlns:a16="http://schemas.microsoft.com/office/drawing/2014/main" id="{A638407E-1860-4CB4-B689-51C7B38267F4}"/>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10093324" y="257225"/>
            <a:ext cx="1839596" cy="6556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A24E04E-6904-4DDB-A955-A3B9FBFC4C01}"/>
              </a:ext>
            </a:extLst>
          </p:cNvPr>
          <p:cNvSpPr txBox="1">
            <a:spLocks/>
          </p:cNvSpPr>
          <p:nvPr/>
        </p:nvSpPr>
        <p:spPr>
          <a:xfrm>
            <a:off x="6828475" y="2225040"/>
            <a:ext cx="4184647" cy="402336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2400" b="1" dirty="0">
                <a:solidFill>
                  <a:schemeClr val="bg1">
                    <a:lumMod val="95000"/>
                  </a:schemeClr>
                </a:solidFill>
              </a:rPr>
              <a:t>General Electric</a:t>
            </a:r>
          </a:p>
          <a:p>
            <a:pPr lvl="1"/>
            <a:r>
              <a:rPr lang="en-US" dirty="0">
                <a:solidFill>
                  <a:schemeClr val="bg1">
                    <a:lumMod val="95000"/>
                  </a:schemeClr>
                </a:solidFill>
              </a:rPr>
              <a:t>New York, Connecticut, Massachusetts</a:t>
            </a:r>
          </a:p>
          <a:p>
            <a:r>
              <a:rPr lang="en-US" sz="2400" b="1" dirty="0">
                <a:solidFill>
                  <a:schemeClr val="bg1">
                    <a:lumMod val="95000"/>
                  </a:schemeClr>
                </a:solidFill>
              </a:rPr>
              <a:t>Charter Communications</a:t>
            </a:r>
          </a:p>
          <a:p>
            <a:pPr lvl="1"/>
            <a:r>
              <a:rPr lang="en-US" dirty="0">
                <a:solidFill>
                  <a:schemeClr val="bg1">
                    <a:lumMod val="95000"/>
                  </a:schemeClr>
                </a:solidFill>
              </a:rPr>
              <a:t>Stamford, CT</a:t>
            </a:r>
          </a:p>
          <a:p>
            <a:r>
              <a:rPr lang="en-US" sz="2400" b="1" dirty="0">
                <a:solidFill>
                  <a:schemeClr val="bg1">
                    <a:lumMod val="95000"/>
                  </a:schemeClr>
                </a:solidFill>
              </a:rPr>
              <a:t>Micron</a:t>
            </a:r>
          </a:p>
          <a:p>
            <a:pPr lvl="1"/>
            <a:r>
              <a:rPr lang="en-US" dirty="0">
                <a:solidFill>
                  <a:schemeClr val="bg1">
                    <a:lumMod val="95000"/>
                  </a:schemeClr>
                </a:solidFill>
              </a:rPr>
              <a:t>New York</a:t>
            </a:r>
          </a:p>
        </p:txBody>
      </p:sp>
      <p:pic>
        <p:nvPicPr>
          <p:cNvPr id="8" name="Picture 7">
            <a:extLst>
              <a:ext uri="{FF2B5EF4-FFF2-40B4-BE49-F238E27FC236}">
                <a16:creationId xmlns:a16="http://schemas.microsoft.com/office/drawing/2014/main" id="{08DE44A8-FBC4-4733-AF99-4008FE83803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spTree>
    <p:extLst>
      <p:ext uri="{BB962C8B-B14F-4D97-AF65-F5344CB8AC3E}">
        <p14:creationId xmlns:p14="http://schemas.microsoft.com/office/powerpoint/2010/main" val="212612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F6A5-C595-48B7-A9E1-4B319076080A}"/>
              </a:ext>
            </a:extLst>
          </p:cNvPr>
          <p:cNvSpPr>
            <a:spLocks noGrp="1"/>
          </p:cNvSpPr>
          <p:nvPr>
            <p:ph type="title"/>
          </p:nvPr>
        </p:nvSpPr>
        <p:spPr/>
        <p:txBody>
          <a:bodyPr/>
          <a:lstStyle/>
          <a:p>
            <a:r>
              <a:rPr lang="en-US" b="1" dirty="0"/>
              <a:t>Tech Firm Community Commitment Best Practices &amp; Lessons Learned</a:t>
            </a:r>
            <a:endParaRPr lang="en-US" dirty="0"/>
          </a:p>
        </p:txBody>
      </p:sp>
      <p:pic>
        <p:nvPicPr>
          <p:cNvPr id="7" name="Picture 6" descr="AECOM | Construction Management Association of America">
            <a:extLst>
              <a:ext uri="{FF2B5EF4-FFF2-40B4-BE49-F238E27FC236}">
                <a16:creationId xmlns:a16="http://schemas.microsoft.com/office/drawing/2014/main" id="{A638407E-1860-4CB4-B689-51C7B38267F4}"/>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10093324" y="257225"/>
            <a:ext cx="1839596" cy="655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176C33-B834-4CAF-B195-99C68B9BF5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graphicFrame>
        <p:nvGraphicFramePr>
          <p:cNvPr id="6" name="Diagram 5">
            <a:extLst>
              <a:ext uri="{FF2B5EF4-FFF2-40B4-BE49-F238E27FC236}">
                <a16:creationId xmlns:a16="http://schemas.microsoft.com/office/drawing/2014/main" id="{A3476282-8616-4DF2-9A5E-C39271DF4C15}"/>
              </a:ext>
            </a:extLst>
          </p:cNvPr>
          <p:cNvGraphicFramePr/>
          <p:nvPr>
            <p:extLst>
              <p:ext uri="{D42A27DB-BD31-4B8C-83A1-F6EECF244321}">
                <p14:modId xmlns:p14="http://schemas.microsoft.com/office/powerpoint/2010/main" val="3776926965"/>
              </p:ext>
            </p:extLst>
          </p:nvPr>
        </p:nvGraphicFramePr>
        <p:xfrm>
          <a:off x="5544098" y="1885229"/>
          <a:ext cx="8400501" cy="46455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ontent Placeholder 11">
            <a:extLst>
              <a:ext uri="{FF2B5EF4-FFF2-40B4-BE49-F238E27FC236}">
                <a16:creationId xmlns:a16="http://schemas.microsoft.com/office/drawing/2014/main" id="{14AF4DBA-94D2-4E62-8350-56D79F145B53}"/>
              </a:ext>
            </a:extLst>
          </p:cNvPr>
          <p:cNvSpPr>
            <a:spLocks noGrp="1"/>
          </p:cNvSpPr>
          <p:nvPr>
            <p:ph sz="half" idx="1"/>
          </p:nvPr>
        </p:nvSpPr>
        <p:spPr>
          <a:xfrm>
            <a:off x="1143000" y="2225040"/>
            <a:ext cx="5221706" cy="4023360"/>
          </a:xfrm>
        </p:spPr>
        <p:txBody>
          <a:bodyPr>
            <a:normAutofit/>
          </a:bodyPr>
          <a:lstStyle/>
          <a:p>
            <a:r>
              <a:rPr lang="en-US" dirty="0">
                <a:solidFill>
                  <a:schemeClr val="bg1">
                    <a:lumMod val="95000"/>
                  </a:schemeClr>
                </a:solidFill>
              </a:rPr>
              <a:t>No other known database exists to track comprehensive public economic incentive packages granted to firms, or commitments to communities by major private organizations.</a:t>
            </a:r>
          </a:p>
          <a:p>
            <a:r>
              <a:rPr lang="en-US" dirty="0">
                <a:solidFill>
                  <a:schemeClr val="bg1">
                    <a:lumMod val="95000"/>
                  </a:schemeClr>
                </a:solidFill>
              </a:rPr>
              <a:t>AECOM identified 39 examples (including multiple commitments by the same firm) for the analysis, based on:</a:t>
            </a:r>
          </a:p>
          <a:p>
            <a:pPr lvl="1"/>
            <a:r>
              <a:rPr lang="en-US" dirty="0">
                <a:solidFill>
                  <a:schemeClr val="bg1">
                    <a:lumMod val="95000"/>
                  </a:schemeClr>
                </a:solidFill>
              </a:rPr>
              <a:t>order of magnitude in total dollar amount </a:t>
            </a:r>
          </a:p>
          <a:p>
            <a:pPr lvl="1"/>
            <a:r>
              <a:rPr lang="en-US" dirty="0">
                <a:solidFill>
                  <a:schemeClr val="bg1">
                    <a:lumMod val="95000"/>
                  </a:schemeClr>
                </a:solidFill>
              </a:rPr>
              <a:t>relevance to central Ohio</a:t>
            </a:r>
          </a:p>
          <a:p>
            <a:pPr lvl="1"/>
            <a:r>
              <a:rPr lang="en-US" dirty="0">
                <a:solidFill>
                  <a:schemeClr val="bg1">
                    <a:lumMod val="95000"/>
                  </a:schemeClr>
                </a:solidFill>
              </a:rPr>
              <a:t>available data</a:t>
            </a:r>
          </a:p>
          <a:p>
            <a:endParaRPr lang="en-US" dirty="0"/>
          </a:p>
        </p:txBody>
      </p:sp>
    </p:spTree>
    <p:extLst>
      <p:ext uri="{BB962C8B-B14F-4D97-AF65-F5344CB8AC3E}">
        <p14:creationId xmlns:p14="http://schemas.microsoft.com/office/powerpoint/2010/main" val="174022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F332-A172-4384-BE3B-E0BD9BF091FD}"/>
              </a:ext>
            </a:extLst>
          </p:cNvPr>
          <p:cNvSpPr>
            <a:spLocks noGrp="1"/>
          </p:cNvSpPr>
          <p:nvPr>
            <p:ph type="title"/>
          </p:nvPr>
        </p:nvSpPr>
        <p:spPr/>
        <p:txBody>
          <a:bodyPr anchor="b" anchorCtr="0">
            <a:normAutofit/>
          </a:bodyPr>
          <a:lstStyle/>
          <a:p>
            <a:r>
              <a:rPr lang="en-US" sz="2800" b="1" dirty="0"/>
              <a:t>Sponsored by </a:t>
            </a:r>
            <a:br>
              <a:rPr lang="en-US" sz="2800" dirty="0"/>
            </a:br>
            <a:r>
              <a:rPr lang="en-US" sz="2800" dirty="0"/>
              <a:t>The Thomas J. Evans Foundation</a:t>
            </a:r>
          </a:p>
        </p:txBody>
      </p:sp>
      <p:pic>
        <p:nvPicPr>
          <p:cNvPr id="1026" name="Picture 2" descr="Framework">
            <a:extLst>
              <a:ext uri="{FF2B5EF4-FFF2-40B4-BE49-F238E27FC236}">
                <a16:creationId xmlns:a16="http://schemas.microsoft.com/office/drawing/2014/main" id="{86CFB926-B84C-490B-9C6E-7BFE9652A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512" y="375731"/>
            <a:ext cx="809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3039A2-2682-4692-8691-D629C5CFD128}"/>
              </a:ext>
            </a:extLst>
          </p:cNvPr>
          <p:cNvPicPr>
            <a:picLocks noChangeAspect="1"/>
          </p:cNvPicPr>
          <p:nvPr/>
        </p:nvPicPr>
        <p:blipFill rotWithShape="1">
          <a:blip r:embed="rId4"/>
          <a:srcRect l="70053" t="30213" r="9362" b="14638"/>
          <a:stretch/>
        </p:blipFill>
        <p:spPr>
          <a:xfrm>
            <a:off x="6819725" y="2791838"/>
            <a:ext cx="4705756" cy="3939702"/>
          </a:xfrm>
          <a:prstGeom prst="rect">
            <a:avLst/>
          </a:prstGeom>
        </p:spPr>
      </p:pic>
      <p:pic>
        <p:nvPicPr>
          <p:cNvPr id="5" name="Picture 4">
            <a:extLst>
              <a:ext uri="{FF2B5EF4-FFF2-40B4-BE49-F238E27FC236}">
                <a16:creationId xmlns:a16="http://schemas.microsoft.com/office/drawing/2014/main" id="{F69C10E0-08F2-4262-9E5D-6DAEC2C3DB8F}"/>
              </a:ext>
            </a:extLst>
          </p:cNvPr>
          <p:cNvPicPr>
            <a:picLocks noChangeAspect="1"/>
          </p:cNvPicPr>
          <p:nvPr/>
        </p:nvPicPr>
        <p:blipFill rotWithShape="1">
          <a:blip r:embed="rId5"/>
          <a:srcRect l="75239" t="44862" r="9841" b="36596"/>
          <a:stretch/>
        </p:blipFill>
        <p:spPr>
          <a:xfrm>
            <a:off x="3998004" y="3233231"/>
            <a:ext cx="2821721" cy="1095868"/>
          </a:xfrm>
          <a:prstGeom prst="rect">
            <a:avLst/>
          </a:prstGeom>
        </p:spPr>
      </p:pic>
      <p:pic>
        <p:nvPicPr>
          <p:cNvPr id="1028" name="Picture 4" descr="Senior Planner in Columbus, Ohio | Next City Jobs – Next City">
            <a:extLst>
              <a:ext uri="{FF2B5EF4-FFF2-40B4-BE49-F238E27FC236}">
                <a16:creationId xmlns:a16="http://schemas.microsoft.com/office/drawing/2014/main" id="{8FE25CC9-2E4B-4C2B-B7C3-33D8890A56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641" y="4759936"/>
            <a:ext cx="1501099" cy="112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8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954F-F759-4F57-AA94-EB49D6F189BA}"/>
              </a:ext>
            </a:extLst>
          </p:cNvPr>
          <p:cNvSpPr>
            <a:spLocks noGrp="1"/>
          </p:cNvSpPr>
          <p:nvPr>
            <p:ph type="title"/>
          </p:nvPr>
        </p:nvSpPr>
        <p:spPr/>
        <p:txBody>
          <a:bodyPr anchor="b" anchorCtr="0">
            <a:normAutofit/>
          </a:bodyPr>
          <a:lstStyle/>
          <a:p>
            <a:r>
              <a:rPr lang="en-US" sz="2400" b="1" dirty="0"/>
              <a:t>Mid-Ohio Regional Planning Commission</a:t>
            </a:r>
            <a:br>
              <a:rPr lang="en-US" sz="2400" dirty="0"/>
            </a:br>
            <a:r>
              <a:rPr lang="en-US" sz="2400" dirty="0"/>
              <a:t>Updated Population Projections</a:t>
            </a:r>
          </a:p>
        </p:txBody>
      </p:sp>
      <p:graphicFrame>
        <p:nvGraphicFramePr>
          <p:cNvPr id="4" name="Chart 3">
            <a:extLst>
              <a:ext uri="{FF2B5EF4-FFF2-40B4-BE49-F238E27FC236}">
                <a16:creationId xmlns:a16="http://schemas.microsoft.com/office/drawing/2014/main" id="{AF80DB69-BDBB-42B6-AF8F-A9BFD2EC3D1A}"/>
              </a:ext>
            </a:extLst>
          </p:cNvPr>
          <p:cNvGraphicFramePr>
            <a:graphicFrameLocks/>
          </p:cNvGraphicFramePr>
          <p:nvPr>
            <p:extLst>
              <p:ext uri="{D42A27DB-BD31-4B8C-83A1-F6EECF244321}">
                <p14:modId xmlns:p14="http://schemas.microsoft.com/office/powerpoint/2010/main" val="2165705919"/>
              </p:ext>
            </p:extLst>
          </p:nvPr>
        </p:nvGraphicFramePr>
        <p:xfrm>
          <a:off x="3736988" y="905504"/>
          <a:ext cx="7921071" cy="481951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Homepage - MORPC - MORPC">
            <a:extLst>
              <a:ext uri="{FF2B5EF4-FFF2-40B4-BE49-F238E27FC236}">
                <a16:creationId xmlns:a16="http://schemas.microsoft.com/office/drawing/2014/main" id="{284F6628-00CF-4437-A15E-0721852BB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867" y="5591476"/>
            <a:ext cx="1112214" cy="90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0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DA989C-2182-48AF-8FCB-C71C5F957156}"/>
              </a:ext>
            </a:extLst>
          </p:cNvPr>
          <p:cNvSpPr/>
          <p:nvPr/>
        </p:nvSpPr>
        <p:spPr>
          <a:xfrm>
            <a:off x="3043989" y="1600203"/>
            <a:ext cx="6087982" cy="684626"/>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CD892B-3AAF-4B73-8ECA-FD4A4209692E}"/>
              </a:ext>
            </a:extLst>
          </p:cNvPr>
          <p:cNvSpPr/>
          <p:nvPr/>
        </p:nvSpPr>
        <p:spPr>
          <a:xfrm>
            <a:off x="-1" y="1600203"/>
            <a:ext cx="3850105" cy="684626"/>
          </a:xfrm>
          <a:prstGeom prst="rect">
            <a:avLst/>
          </a:prstGeom>
          <a:solidFill>
            <a:srgbClr val="AFC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77185-49AA-4F5D-868A-72AF54B63730}"/>
              </a:ext>
            </a:extLst>
          </p:cNvPr>
          <p:cNvSpPr>
            <a:spLocks noGrp="1"/>
          </p:cNvSpPr>
          <p:nvPr>
            <p:ph type="ctrTitle"/>
          </p:nvPr>
        </p:nvSpPr>
        <p:spPr>
          <a:xfrm>
            <a:off x="505333" y="2151655"/>
            <a:ext cx="8722895" cy="2405360"/>
          </a:xfrm>
        </p:spPr>
        <p:txBody>
          <a:bodyPr>
            <a:normAutofit/>
          </a:bodyPr>
          <a:lstStyle/>
          <a:p>
            <a:r>
              <a:rPr lang="en-US" sz="5400" b="1" dirty="0"/>
              <a:t>Thank You!</a:t>
            </a:r>
          </a:p>
        </p:txBody>
      </p:sp>
      <p:sp>
        <p:nvSpPr>
          <p:cNvPr id="3" name="Subtitle 2">
            <a:extLst>
              <a:ext uri="{FF2B5EF4-FFF2-40B4-BE49-F238E27FC236}">
                <a16:creationId xmlns:a16="http://schemas.microsoft.com/office/drawing/2014/main" id="{BAE41D04-E7E0-4E73-9EC4-13F9CE6D0B97}"/>
              </a:ext>
            </a:extLst>
          </p:cNvPr>
          <p:cNvSpPr>
            <a:spLocks noGrp="1"/>
          </p:cNvSpPr>
          <p:nvPr>
            <p:ph type="subTitle" idx="1"/>
          </p:nvPr>
        </p:nvSpPr>
        <p:spPr>
          <a:xfrm>
            <a:off x="505333" y="4706345"/>
            <a:ext cx="6003758" cy="914400"/>
          </a:xfrm>
        </p:spPr>
        <p:txBody>
          <a:bodyPr>
            <a:normAutofit/>
          </a:bodyPr>
          <a:lstStyle/>
          <a:p>
            <a:r>
              <a:rPr lang="en-US" dirty="0">
                <a:solidFill>
                  <a:srgbClr val="AFCE51"/>
                </a:solidFill>
              </a:rPr>
              <a:t>Matthew Martin, Director of Community Research The Columbus Foundation</a:t>
            </a:r>
          </a:p>
        </p:txBody>
      </p:sp>
      <p:pic>
        <p:nvPicPr>
          <p:cNvPr id="5" name="Picture 4">
            <a:extLst>
              <a:ext uri="{FF2B5EF4-FFF2-40B4-BE49-F238E27FC236}">
                <a16:creationId xmlns:a16="http://schemas.microsoft.com/office/drawing/2014/main" id="{A3F91071-3E6B-4E91-9F7F-13877666D6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77673" y="4706345"/>
            <a:ext cx="689811" cy="689811"/>
          </a:xfrm>
          <a:prstGeom prst="rect">
            <a:avLst/>
          </a:prstGeom>
        </p:spPr>
      </p:pic>
      <p:pic>
        <p:nvPicPr>
          <p:cNvPr id="7" name="Picture 6">
            <a:extLst>
              <a:ext uri="{FF2B5EF4-FFF2-40B4-BE49-F238E27FC236}">
                <a16:creationId xmlns:a16="http://schemas.microsoft.com/office/drawing/2014/main" id="{AAF9AAA9-9821-4B90-A8EF-5529603FA806}"/>
              </a:ext>
            </a:extLst>
          </p:cNvPr>
          <p:cNvPicPr>
            <a:picLocks noChangeAspect="1"/>
          </p:cNvPicPr>
          <p:nvPr/>
        </p:nvPicPr>
        <p:blipFill rotWithShape="1">
          <a:blip r:embed="rId5"/>
          <a:srcRect l="50807" t="38162" r="26404" b="57536"/>
          <a:stretch/>
        </p:blipFill>
        <p:spPr>
          <a:xfrm>
            <a:off x="1070818" y="1659185"/>
            <a:ext cx="5438273" cy="577515"/>
          </a:xfrm>
          <a:prstGeom prst="rect">
            <a:avLst/>
          </a:prstGeom>
        </p:spPr>
      </p:pic>
      <p:pic>
        <p:nvPicPr>
          <p:cNvPr id="9" name="Picture 8">
            <a:extLst>
              <a:ext uri="{FF2B5EF4-FFF2-40B4-BE49-F238E27FC236}">
                <a16:creationId xmlns:a16="http://schemas.microsoft.com/office/drawing/2014/main" id="{6A1C3B5B-2DEB-45B4-913A-3B6DC4EF0060}"/>
              </a:ext>
            </a:extLst>
          </p:cNvPr>
          <p:cNvPicPr>
            <a:picLocks noChangeAspect="1"/>
          </p:cNvPicPr>
          <p:nvPr/>
        </p:nvPicPr>
        <p:blipFill rotWithShape="1">
          <a:blip r:embed="rId5"/>
          <a:srcRect l="50959" t="38525" r="37996" b="57705"/>
          <a:stretch/>
        </p:blipFill>
        <p:spPr>
          <a:xfrm>
            <a:off x="400202" y="1624268"/>
            <a:ext cx="3335632" cy="640450"/>
          </a:xfrm>
          <a:prstGeom prst="rect">
            <a:avLst/>
          </a:prstGeom>
        </p:spPr>
      </p:pic>
    </p:spTree>
    <p:extLst>
      <p:ext uri="{BB962C8B-B14F-4D97-AF65-F5344CB8AC3E}">
        <p14:creationId xmlns:p14="http://schemas.microsoft.com/office/powerpoint/2010/main" val="228852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F12A-72A7-46AA-8AA9-3B4B3C4E7C58}"/>
              </a:ext>
            </a:extLst>
          </p:cNvPr>
          <p:cNvSpPr>
            <a:spLocks noGrp="1"/>
          </p:cNvSpPr>
          <p:nvPr>
            <p:ph type="title"/>
          </p:nvPr>
        </p:nvSpPr>
        <p:spPr/>
        <p:txBody>
          <a:bodyPr/>
          <a:lstStyle/>
          <a:p>
            <a:r>
              <a:rPr lang="en-US" b="1" dirty="0"/>
              <a:t>The Role of Community Research</a:t>
            </a:r>
          </a:p>
        </p:txBody>
      </p:sp>
      <p:pic>
        <p:nvPicPr>
          <p:cNvPr id="6" name="Content Placeholder 5">
            <a:extLst>
              <a:ext uri="{FF2B5EF4-FFF2-40B4-BE49-F238E27FC236}">
                <a16:creationId xmlns:a16="http://schemas.microsoft.com/office/drawing/2014/main" id="{86ADA501-0640-4ED1-80EB-10C03EAA2566}"/>
              </a:ext>
            </a:extLst>
          </p:cNvPr>
          <p:cNvPicPr>
            <a:picLocks noGrp="1" noChangeAspect="1"/>
          </p:cNvPicPr>
          <p:nvPr>
            <p:ph sz="half" idx="1"/>
          </p:nvPr>
        </p:nvPicPr>
        <p:blipFill rotWithShape="1">
          <a:blip r:embed="rId3"/>
          <a:stretch/>
        </p:blipFill>
        <p:spPr>
          <a:xfrm>
            <a:off x="4090885" y="764771"/>
            <a:ext cx="7105653" cy="5329239"/>
          </a:xfrm>
        </p:spPr>
      </p:pic>
    </p:spTree>
    <p:extLst>
      <p:ext uri="{BB962C8B-B14F-4D97-AF65-F5344CB8AC3E}">
        <p14:creationId xmlns:p14="http://schemas.microsoft.com/office/powerpoint/2010/main" val="65591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028B-681E-4BE9-BCF6-BF78702B4206}"/>
              </a:ext>
            </a:extLst>
          </p:cNvPr>
          <p:cNvSpPr>
            <a:spLocks noGrp="1"/>
          </p:cNvSpPr>
          <p:nvPr>
            <p:ph type="title"/>
          </p:nvPr>
        </p:nvSpPr>
        <p:spPr/>
        <p:txBody>
          <a:bodyPr/>
          <a:lstStyle/>
          <a:p>
            <a:r>
              <a:rPr lang="en-US" b="1" dirty="0"/>
              <a:t>Research Supported in 2023</a:t>
            </a:r>
          </a:p>
        </p:txBody>
      </p:sp>
      <p:sp>
        <p:nvSpPr>
          <p:cNvPr id="3" name="Content Placeholder 2">
            <a:extLst>
              <a:ext uri="{FF2B5EF4-FFF2-40B4-BE49-F238E27FC236}">
                <a16:creationId xmlns:a16="http://schemas.microsoft.com/office/drawing/2014/main" id="{FCEE9A64-065D-47D6-AAC2-72D4537AD94C}"/>
              </a:ext>
            </a:extLst>
          </p:cNvPr>
          <p:cNvSpPr>
            <a:spLocks noGrp="1"/>
          </p:cNvSpPr>
          <p:nvPr>
            <p:ph idx="1"/>
          </p:nvPr>
        </p:nvSpPr>
        <p:spPr>
          <a:xfrm>
            <a:off x="3585411" y="868680"/>
            <a:ext cx="8085221" cy="5120640"/>
          </a:xfrm>
        </p:spPr>
        <p:txBody>
          <a:bodyPr>
            <a:normAutofit lnSpcReduction="10000"/>
          </a:bodyPr>
          <a:lstStyle/>
          <a:p>
            <a:r>
              <a:rPr lang="en-US" b="1" dirty="0"/>
              <a:t>AECOM</a:t>
            </a:r>
            <a:r>
              <a:rPr lang="en-US" dirty="0"/>
              <a:t>,</a:t>
            </a:r>
            <a:r>
              <a:rPr lang="en-US" b="1" dirty="0"/>
              <a:t> </a:t>
            </a:r>
            <a:r>
              <a:rPr lang="en-US" dirty="0"/>
              <a:t>Tech Firm Community Commitments</a:t>
            </a:r>
          </a:p>
          <a:p>
            <a:r>
              <a:rPr lang="en-US" b="1" dirty="0"/>
              <a:t>All Aboard Ohio</a:t>
            </a:r>
            <a:r>
              <a:rPr lang="en-US" dirty="0"/>
              <a:t>, The Economic Impact of the 3C-D Passenger Rail Corridor</a:t>
            </a:r>
          </a:p>
          <a:p>
            <a:r>
              <a:rPr lang="en-US" b="1" dirty="0"/>
              <a:t>Health Policy Institute of Ohio</a:t>
            </a:r>
            <a:r>
              <a:rPr lang="en-US" dirty="0"/>
              <a:t>, Unlocking Ohio’s economic potential: The impact of eliminating racial disparities on Ohio businesses, governments and communities</a:t>
            </a:r>
          </a:p>
          <a:p>
            <a:r>
              <a:rPr lang="en-US" b="1" dirty="0"/>
              <a:t>Human Service Chamber &amp; Greater Columbus Arts Council</a:t>
            </a:r>
            <a:r>
              <a:rPr lang="en-US" dirty="0"/>
              <a:t>, The Economic Impact of Human Services and Arts Nonprofits</a:t>
            </a:r>
          </a:p>
          <a:p>
            <a:r>
              <a:rPr lang="en-US" b="1" dirty="0"/>
              <a:t>Mental Health &amp; Addiction Advocacy Coalition + Multiethnic Advocates for Cultural Competence, Inc. + Central State University and Ohio University</a:t>
            </a:r>
            <a:r>
              <a:rPr lang="en-US" dirty="0"/>
              <a:t>, Behavioral Health in Ohio: Improving Data, Moving Toward Racial and Ethnic Equity</a:t>
            </a:r>
          </a:p>
          <a:p>
            <a:r>
              <a:rPr lang="en-US" b="1" dirty="0"/>
              <a:t>Mid-Ohio Regional Planning Commission</a:t>
            </a:r>
            <a:r>
              <a:rPr lang="en-US" dirty="0"/>
              <a:t>, Development of a Community Data Dashboard</a:t>
            </a:r>
          </a:p>
          <a:p>
            <a:r>
              <a:rPr lang="en-US" b="1" dirty="0"/>
              <a:t>The Women’s Fund of Central Ohio</a:t>
            </a:r>
            <a:r>
              <a:rPr lang="en-US" dirty="0"/>
              <a:t>, Research Update on the Region’s Gender and Racial Wealth Gap</a:t>
            </a:r>
          </a:p>
        </p:txBody>
      </p:sp>
    </p:spTree>
    <p:extLst>
      <p:ext uri="{BB962C8B-B14F-4D97-AF65-F5344CB8AC3E}">
        <p14:creationId xmlns:p14="http://schemas.microsoft.com/office/powerpoint/2010/main" val="345271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EFAE7-CFAB-4A85-B1F1-8CA3065BC97C}"/>
              </a:ext>
            </a:extLst>
          </p:cNvPr>
          <p:cNvPicPr>
            <a:picLocks noChangeAspect="1"/>
          </p:cNvPicPr>
          <p:nvPr/>
        </p:nvPicPr>
        <p:blipFill rotWithShape="1">
          <a:blip r:embed="rId3"/>
          <a:srcRect l="58962" t="53957" r="19256" b="24851"/>
          <a:stretch/>
        </p:blipFill>
        <p:spPr>
          <a:xfrm>
            <a:off x="3869268" y="3760712"/>
            <a:ext cx="7315200" cy="2224036"/>
          </a:xfrm>
          <a:prstGeom prst="rect">
            <a:avLst/>
          </a:prstGeom>
        </p:spPr>
      </p:pic>
      <p:pic>
        <p:nvPicPr>
          <p:cNvPr id="5" name="Picture 4">
            <a:extLst>
              <a:ext uri="{FF2B5EF4-FFF2-40B4-BE49-F238E27FC236}">
                <a16:creationId xmlns:a16="http://schemas.microsoft.com/office/drawing/2014/main" id="{730688B6-20F0-4A9B-AE17-BD59DA2D3D42}"/>
              </a:ext>
            </a:extLst>
          </p:cNvPr>
          <p:cNvPicPr>
            <a:picLocks noChangeAspect="1"/>
          </p:cNvPicPr>
          <p:nvPr/>
        </p:nvPicPr>
        <p:blipFill rotWithShape="1">
          <a:blip r:embed="rId4"/>
          <a:srcRect l="58803" t="26639" r="9042" b="54723"/>
          <a:stretch/>
        </p:blipFill>
        <p:spPr>
          <a:xfrm>
            <a:off x="3869269" y="2225826"/>
            <a:ext cx="7315199" cy="1325085"/>
          </a:xfrm>
          <a:prstGeom prst="rect">
            <a:avLst/>
          </a:prstGeom>
        </p:spPr>
      </p:pic>
      <p:pic>
        <p:nvPicPr>
          <p:cNvPr id="1028" name="Picture 4" descr="Time Magazine Cover By Steve Katz - Blank Time Magazine Covers, HD Png  Download , Transparent Png Image - PNGitem">
            <a:extLst>
              <a:ext uri="{FF2B5EF4-FFF2-40B4-BE49-F238E27FC236}">
                <a16:creationId xmlns:a16="http://schemas.microsoft.com/office/drawing/2014/main" id="{9461437D-76B4-4219-8AE1-075A8B86879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13598" t="11317" r="13986" b="70781"/>
          <a:stretch/>
        </p:blipFill>
        <p:spPr bwMode="auto">
          <a:xfrm>
            <a:off x="6409447" y="1291542"/>
            <a:ext cx="2234839" cy="69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37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B47C9A-7858-434A-81D7-B0C9634090D2}"/>
              </a:ext>
            </a:extLst>
          </p:cNvPr>
          <p:cNvPicPr>
            <a:picLocks noChangeAspect="1"/>
          </p:cNvPicPr>
          <p:nvPr/>
        </p:nvPicPr>
        <p:blipFill rotWithShape="1">
          <a:blip r:embed="rId3"/>
          <a:srcRect l="26906" t="26549" r="24343" b="26607"/>
          <a:stretch/>
        </p:blipFill>
        <p:spPr>
          <a:xfrm>
            <a:off x="276104" y="281975"/>
            <a:ext cx="11633674" cy="6288157"/>
          </a:xfrm>
          <a:prstGeom prst="rect">
            <a:avLst/>
          </a:prstGeom>
        </p:spPr>
      </p:pic>
      <p:pic>
        <p:nvPicPr>
          <p:cNvPr id="5" name="Picture 4">
            <a:extLst>
              <a:ext uri="{FF2B5EF4-FFF2-40B4-BE49-F238E27FC236}">
                <a16:creationId xmlns:a16="http://schemas.microsoft.com/office/drawing/2014/main" id="{B79F1329-D03D-4242-9F23-E35ECDAEC44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spTree>
    <p:extLst>
      <p:ext uri="{BB962C8B-B14F-4D97-AF65-F5344CB8AC3E}">
        <p14:creationId xmlns:p14="http://schemas.microsoft.com/office/powerpoint/2010/main" val="401206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28C3-09DA-4816-898D-5368D39A4563}"/>
              </a:ext>
            </a:extLst>
          </p:cNvPr>
          <p:cNvSpPr>
            <a:spLocks noGrp="1"/>
          </p:cNvSpPr>
          <p:nvPr>
            <p:ph type="title"/>
          </p:nvPr>
        </p:nvSpPr>
        <p:spPr/>
        <p:txBody>
          <a:bodyPr/>
          <a:lstStyle/>
          <a:p>
            <a:r>
              <a:rPr lang="en-US" b="1" dirty="0"/>
              <a:t>Purpose and Approach</a:t>
            </a:r>
          </a:p>
        </p:txBody>
      </p:sp>
      <p:sp>
        <p:nvSpPr>
          <p:cNvPr id="3" name="Content Placeholder 2">
            <a:extLst>
              <a:ext uri="{FF2B5EF4-FFF2-40B4-BE49-F238E27FC236}">
                <a16:creationId xmlns:a16="http://schemas.microsoft.com/office/drawing/2014/main" id="{0801BEA7-A775-41E0-B52D-655626267C80}"/>
              </a:ext>
            </a:extLst>
          </p:cNvPr>
          <p:cNvSpPr>
            <a:spLocks noGrp="1"/>
          </p:cNvSpPr>
          <p:nvPr>
            <p:ph idx="1"/>
          </p:nvPr>
        </p:nvSpPr>
        <p:spPr>
          <a:xfrm>
            <a:off x="1202799" y="2045970"/>
            <a:ext cx="9872871" cy="4038600"/>
          </a:xfrm>
        </p:spPr>
        <p:txBody>
          <a:bodyPr>
            <a:normAutofit/>
          </a:bodyPr>
          <a:lstStyle/>
          <a:p>
            <a:r>
              <a:rPr lang="en-US" sz="2400" b="1" i="1" dirty="0">
                <a:solidFill>
                  <a:schemeClr val="bg1">
                    <a:lumMod val="95000"/>
                  </a:schemeClr>
                </a:solidFill>
              </a:rPr>
              <a:t>Ready…</a:t>
            </a:r>
          </a:p>
          <a:p>
            <a:r>
              <a:rPr lang="en-US" sz="2400" dirty="0">
                <a:solidFill>
                  <a:schemeClr val="bg1">
                    <a:lumMod val="95000"/>
                  </a:schemeClr>
                </a:solidFill>
              </a:rPr>
              <a:t>The need to mobilize and take our new growth potential serious.</a:t>
            </a:r>
          </a:p>
          <a:p>
            <a:r>
              <a:rPr lang="en-US" sz="2400" dirty="0">
                <a:solidFill>
                  <a:schemeClr val="bg1">
                    <a:lumMod val="95000"/>
                  </a:schemeClr>
                </a:solidFill>
              </a:rPr>
              <a:t>How can we make the most of this opportunity for everyone in the region?</a:t>
            </a:r>
          </a:p>
          <a:p>
            <a:r>
              <a:rPr lang="en-US" sz="2400" dirty="0">
                <a:solidFill>
                  <a:schemeClr val="bg1">
                    <a:lumMod val="95000"/>
                  </a:schemeClr>
                </a:solidFill>
              </a:rPr>
              <a:t>Equity &amp; inclusion.</a:t>
            </a:r>
          </a:p>
          <a:p>
            <a:r>
              <a:rPr lang="en-US" sz="2400" dirty="0">
                <a:solidFill>
                  <a:schemeClr val="bg1">
                    <a:lumMod val="95000"/>
                  </a:schemeClr>
                </a:solidFill>
              </a:rPr>
              <a:t>Regional collaboration &amp; partnership.</a:t>
            </a:r>
          </a:p>
          <a:p>
            <a:r>
              <a:rPr lang="en-US" sz="2400" dirty="0">
                <a:solidFill>
                  <a:schemeClr val="bg1">
                    <a:lumMod val="95000"/>
                  </a:schemeClr>
                </a:solidFill>
              </a:rPr>
              <a:t>Long-term strategic thinking &amp; planning.</a:t>
            </a:r>
          </a:p>
          <a:p>
            <a:r>
              <a:rPr lang="en-US" sz="2400" dirty="0">
                <a:solidFill>
                  <a:schemeClr val="bg1">
                    <a:lumMod val="95000"/>
                  </a:schemeClr>
                </a:solidFill>
              </a:rPr>
              <a:t>Considering potential scenarios and not being afraid to think big(ger).</a:t>
            </a:r>
          </a:p>
        </p:txBody>
      </p:sp>
      <p:pic>
        <p:nvPicPr>
          <p:cNvPr id="5" name="Picture 4">
            <a:extLst>
              <a:ext uri="{FF2B5EF4-FFF2-40B4-BE49-F238E27FC236}">
                <a16:creationId xmlns:a16="http://schemas.microsoft.com/office/drawing/2014/main" id="{C076156E-E542-4FCB-B840-6DC8DE3EFE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pic>
        <p:nvPicPr>
          <p:cNvPr id="2052" name="Picture 4" descr="AECOM | Construction Management Association of America">
            <a:extLst>
              <a:ext uri="{FF2B5EF4-FFF2-40B4-BE49-F238E27FC236}">
                <a16:creationId xmlns:a16="http://schemas.microsoft.com/office/drawing/2014/main" id="{47B4DF72-35FD-492D-93A4-225720048896}"/>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9281160" y="302945"/>
            <a:ext cx="2640330" cy="9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8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ABBD-FA8D-4C89-B16C-F540C6C1EB5D}"/>
              </a:ext>
            </a:extLst>
          </p:cNvPr>
          <p:cNvSpPr>
            <a:spLocks noGrp="1"/>
          </p:cNvSpPr>
          <p:nvPr>
            <p:ph type="title"/>
          </p:nvPr>
        </p:nvSpPr>
        <p:spPr/>
        <p:txBody>
          <a:bodyPr/>
          <a:lstStyle/>
          <a:p>
            <a:r>
              <a:rPr lang="en-US" b="1" dirty="0"/>
              <a:t>Intel Impact Study Overview</a:t>
            </a:r>
          </a:p>
        </p:txBody>
      </p:sp>
      <p:sp>
        <p:nvSpPr>
          <p:cNvPr id="3" name="Text Placeholder 2">
            <a:extLst>
              <a:ext uri="{FF2B5EF4-FFF2-40B4-BE49-F238E27FC236}">
                <a16:creationId xmlns:a16="http://schemas.microsoft.com/office/drawing/2014/main" id="{290599B0-6084-42A2-AD8A-CF3AA9D83F22}"/>
              </a:ext>
            </a:extLst>
          </p:cNvPr>
          <p:cNvSpPr>
            <a:spLocks noGrp="1"/>
          </p:cNvSpPr>
          <p:nvPr>
            <p:ph type="body" idx="1"/>
          </p:nvPr>
        </p:nvSpPr>
        <p:spPr/>
        <p:txBody>
          <a:bodyPr/>
          <a:lstStyle/>
          <a:p>
            <a:r>
              <a:rPr lang="en-US" dirty="0">
                <a:solidFill>
                  <a:schemeClr val="bg1">
                    <a:lumMod val="95000"/>
                  </a:schemeClr>
                </a:solidFill>
              </a:rPr>
              <a:t>Key Questions</a:t>
            </a:r>
          </a:p>
        </p:txBody>
      </p:sp>
      <p:sp>
        <p:nvSpPr>
          <p:cNvPr id="4" name="Content Placeholder 3">
            <a:extLst>
              <a:ext uri="{FF2B5EF4-FFF2-40B4-BE49-F238E27FC236}">
                <a16:creationId xmlns:a16="http://schemas.microsoft.com/office/drawing/2014/main" id="{0EC2FABE-87AC-4438-B278-E7309A2EF26B}"/>
              </a:ext>
            </a:extLst>
          </p:cNvPr>
          <p:cNvSpPr>
            <a:spLocks noGrp="1"/>
          </p:cNvSpPr>
          <p:nvPr>
            <p:ph sz="half" idx="2"/>
          </p:nvPr>
        </p:nvSpPr>
        <p:spPr/>
        <p:txBody>
          <a:bodyPr>
            <a:normAutofit fontScale="92500"/>
          </a:bodyPr>
          <a:lstStyle/>
          <a:p>
            <a:r>
              <a:rPr lang="en-US" dirty="0">
                <a:solidFill>
                  <a:schemeClr val="bg1">
                    <a:lumMod val="95000"/>
                  </a:schemeClr>
                </a:solidFill>
              </a:rPr>
              <a:t>What are the impacts of similar facilities in other parts of the US to the semiconductor plants being built in the Columbus region?</a:t>
            </a:r>
          </a:p>
          <a:p>
            <a:r>
              <a:rPr lang="en-US" dirty="0">
                <a:solidFill>
                  <a:schemeClr val="bg1">
                    <a:lumMod val="95000"/>
                  </a:schemeClr>
                </a:solidFill>
              </a:rPr>
              <a:t>How have other regions addressed these impacts?</a:t>
            </a:r>
          </a:p>
          <a:p>
            <a:r>
              <a:rPr lang="en-US" dirty="0">
                <a:solidFill>
                  <a:schemeClr val="bg1">
                    <a:lumMod val="95000"/>
                  </a:schemeClr>
                </a:solidFill>
              </a:rPr>
              <a:t>How have other regions leveraged the opportunities that accompany these investments?</a:t>
            </a:r>
          </a:p>
        </p:txBody>
      </p:sp>
      <p:sp>
        <p:nvSpPr>
          <p:cNvPr id="6" name="Content Placeholder 5">
            <a:extLst>
              <a:ext uri="{FF2B5EF4-FFF2-40B4-BE49-F238E27FC236}">
                <a16:creationId xmlns:a16="http://schemas.microsoft.com/office/drawing/2014/main" id="{095B7A3C-C3F0-4652-8BB0-8231457A8AD2}"/>
              </a:ext>
            </a:extLst>
          </p:cNvPr>
          <p:cNvSpPr>
            <a:spLocks noGrp="1"/>
          </p:cNvSpPr>
          <p:nvPr>
            <p:ph sz="quarter" idx="4"/>
          </p:nvPr>
        </p:nvSpPr>
        <p:spPr>
          <a:xfrm>
            <a:off x="6269172" y="2719322"/>
            <a:ext cx="4989377" cy="3529078"/>
          </a:xfrm>
        </p:spPr>
        <p:txBody>
          <a:bodyPr>
            <a:normAutofit fontScale="92500"/>
          </a:bodyPr>
          <a:lstStyle/>
          <a:p>
            <a:r>
              <a:rPr lang="en-US" dirty="0">
                <a:solidFill>
                  <a:schemeClr val="bg1">
                    <a:lumMod val="95000"/>
                  </a:schemeClr>
                </a:solidFill>
              </a:rPr>
              <a:t>What are the major potential impacts of Intel’s investment to the immediate area, and the region more broadly?</a:t>
            </a:r>
          </a:p>
          <a:p>
            <a:r>
              <a:rPr lang="en-US" dirty="0">
                <a:solidFill>
                  <a:schemeClr val="bg1">
                    <a:lumMod val="95000"/>
                  </a:schemeClr>
                </a:solidFill>
              </a:rPr>
              <a:t>How can negative impacts and challenges be mitigated or turned into opportunities?</a:t>
            </a:r>
          </a:p>
          <a:p>
            <a:r>
              <a:rPr lang="en-US" dirty="0">
                <a:solidFill>
                  <a:schemeClr val="bg1">
                    <a:lumMod val="95000"/>
                  </a:schemeClr>
                </a:solidFill>
              </a:rPr>
              <a:t>How can the region use this investment as a catalyst for better, smarter growth and development?</a:t>
            </a:r>
          </a:p>
          <a:p>
            <a:r>
              <a:rPr lang="en-US" dirty="0">
                <a:solidFill>
                  <a:schemeClr val="bg1">
                    <a:lumMod val="95000"/>
                  </a:schemeClr>
                </a:solidFill>
              </a:rPr>
              <a:t>How can the Intel investment be leveraged to improve quality of life for all residents?</a:t>
            </a:r>
          </a:p>
        </p:txBody>
      </p:sp>
      <p:pic>
        <p:nvPicPr>
          <p:cNvPr id="8" name="Picture 7">
            <a:extLst>
              <a:ext uri="{FF2B5EF4-FFF2-40B4-BE49-F238E27FC236}">
                <a16:creationId xmlns:a16="http://schemas.microsoft.com/office/drawing/2014/main" id="{3EC45ACE-3045-43E9-82F9-E1D344757F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pic>
        <p:nvPicPr>
          <p:cNvPr id="9" name="Picture 4" descr="AECOM | Construction Management Association of America">
            <a:extLst>
              <a:ext uri="{FF2B5EF4-FFF2-40B4-BE49-F238E27FC236}">
                <a16:creationId xmlns:a16="http://schemas.microsoft.com/office/drawing/2014/main" id="{71BDF2AB-E1DB-4A26-8F11-7E80A76C9008}"/>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9281160" y="302945"/>
            <a:ext cx="2640330" cy="9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0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D205-0CFD-44C2-B276-1B0457A1A631}"/>
              </a:ext>
            </a:extLst>
          </p:cNvPr>
          <p:cNvSpPr>
            <a:spLocks noGrp="1"/>
          </p:cNvSpPr>
          <p:nvPr>
            <p:ph type="title"/>
          </p:nvPr>
        </p:nvSpPr>
        <p:spPr/>
        <p:txBody>
          <a:bodyPr/>
          <a:lstStyle/>
          <a:p>
            <a:r>
              <a:rPr lang="en-US" b="1" dirty="0"/>
              <a:t>Impact Areas</a:t>
            </a:r>
          </a:p>
        </p:txBody>
      </p:sp>
      <p:graphicFrame>
        <p:nvGraphicFramePr>
          <p:cNvPr id="4" name="Diagram 3">
            <a:extLst>
              <a:ext uri="{FF2B5EF4-FFF2-40B4-BE49-F238E27FC236}">
                <a16:creationId xmlns:a16="http://schemas.microsoft.com/office/drawing/2014/main" id="{6BF06439-AA1B-4493-B8B5-87CA69D3B211}"/>
              </a:ext>
            </a:extLst>
          </p:cNvPr>
          <p:cNvGraphicFramePr/>
          <p:nvPr>
            <p:extLst>
              <p:ext uri="{D42A27DB-BD31-4B8C-83A1-F6EECF244321}">
                <p14:modId xmlns:p14="http://schemas.microsoft.com/office/powerpoint/2010/main" val="963107123"/>
              </p:ext>
            </p:extLst>
          </p:nvPr>
        </p:nvGraphicFramePr>
        <p:xfrm>
          <a:off x="3140710" y="422910"/>
          <a:ext cx="9615170" cy="601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DDBEB6B-0BD8-4E8A-BE40-BDA1F1FD1153}"/>
              </a:ext>
            </a:extLst>
          </p:cNvPr>
          <p:cNvSpPr txBox="1"/>
          <p:nvPr/>
        </p:nvSpPr>
        <p:spPr>
          <a:xfrm>
            <a:off x="1440180" y="2152650"/>
            <a:ext cx="2983230"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95000"/>
                  </a:schemeClr>
                </a:solidFill>
                <a:effectLst/>
                <a:uLnTx/>
                <a:uFillTx/>
                <a:latin typeface="Corbel" panose="020B0503020204020204"/>
                <a:ea typeface="+mn-ea"/>
                <a:cs typeface="+mn-cs"/>
              </a:rPr>
              <a:t>How will the development of </a:t>
            </a:r>
            <a:r>
              <a:rPr kumimoji="0" lang="en-US" sz="2000" b="1" i="1" u="none" strike="noStrike" kern="1200" cap="none" spc="0" normalizeH="0" baseline="0" noProof="0" dirty="0">
                <a:ln>
                  <a:noFill/>
                </a:ln>
                <a:solidFill>
                  <a:schemeClr val="bg1">
                    <a:lumMod val="95000"/>
                  </a:schemeClr>
                </a:solidFill>
                <a:effectLst/>
                <a:uLnTx/>
                <a:uFillTx/>
                <a:latin typeface="Corbel" panose="020B0503020204020204"/>
                <a:ea typeface="+mn-ea"/>
                <a:cs typeface="+mn-cs"/>
              </a:rPr>
              <a:t>Intel chip fabs </a:t>
            </a:r>
            <a:r>
              <a:rPr kumimoji="0" lang="en-US" sz="2000" b="0" i="0" u="none" strike="noStrike" kern="1200" cap="none" spc="0" normalizeH="0" baseline="0" noProof="0" dirty="0">
                <a:ln>
                  <a:noFill/>
                </a:ln>
                <a:solidFill>
                  <a:schemeClr val="bg1">
                    <a:lumMod val="95000"/>
                  </a:schemeClr>
                </a:solidFill>
                <a:effectLst/>
                <a:uLnTx/>
                <a:uFillTx/>
                <a:latin typeface="Corbel" panose="020B0503020204020204"/>
                <a:ea typeface="+mn-ea"/>
                <a:cs typeface="+mn-cs"/>
              </a:rPr>
              <a:t>impact the region across various domains?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lumMod val="95000"/>
                </a:scheme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95000"/>
                  </a:schemeClr>
                </a:solidFill>
                <a:effectLst/>
                <a:uLnTx/>
                <a:uFillTx/>
                <a:latin typeface="Corbel" panose="020B0503020204020204"/>
                <a:ea typeface="+mn-ea"/>
                <a:cs typeface="+mn-cs"/>
              </a:rPr>
              <a:t>How will a new wave of more </a:t>
            </a:r>
            <a:r>
              <a:rPr kumimoji="0" lang="en-US" sz="2000" b="1" i="1" u="none" strike="noStrike" kern="1200" cap="none" spc="0" normalizeH="0" baseline="0" noProof="0" dirty="0">
                <a:ln>
                  <a:noFill/>
                </a:ln>
                <a:solidFill>
                  <a:schemeClr val="bg1">
                    <a:lumMod val="95000"/>
                  </a:schemeClr>
                </a:solidFill>
                <a:effectLst/>
                <a:uLnTx/>
                <a:uFillTx/>
                <a:latin typeface="Corbel" panose="020B0503020204020204"/>
                <a:ea typeface="+mn-ea"/>
                <a:cs typeface="+mn-cs"/>
              </a:rPr>
              <a:t>recent and future economic development </a:t>
            </a:r>
            <a:r>
              <a:rPr kumimoji="0" lang="en-US" sz="2000" b="0" i="0" u="none" strike="noStrike" kern="1200" cap="none" spc="0" normalizeH="0" baseline="0" noProof="0" dirty="0">
                <a:ln>
                  <a:noFill/>
                </a:ln>
                <a:solidFill>
                  <a:schemeClr val="bg1">
                    <a:lumMod val="95000"/>
                  </a:schemeClr>
                </a:solidFill>
                <a:effectLst/>
                <a:uLnTx/>
                <a:uFillTx/>
                <a:latin typeface="Corbel" panose="020B0503020204020204"/>
                <a:ea typeface="+mn-ea"/>
                <a:cs typeface="+mn-cs"/>
              </a:rPr>
              <a:t>announcements add to or compound the effects to these domains? </a:t>
            </a:r>
          </a:p>
        </p:txBody>
      </p:sp>
      <p:pic>
        <p:nvPicPr>
          <p:cNvPr id="6" name="Picture 5">
            <a:extLst>
              <a:ext uri="{FF2B5EF4-FFF2-40B4-BE49-F238E27FC236}">
                <a16:creationId xmlns:a16="http://schemas.microsoft.com/office/drawing/2014/main" id="{48A6FB1F-A1F6-42BC-8CC9-55C986F24D8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pic>
        <p:nvPicPr>
          <p:cNvPr id="7" name="Picture 4" descr="AECOM | Construction Management Association of America">
            <a:extLst>
              <a:ext uri="{FF2B5EF4-FFF2-40B4-BE49-F238E27FC236}">
                <a16:creationId xmlns:a16="http://schemas.microsoft.com/office/drawing/2014/main" id="{DDA85DC3-106F-4E72-8A74-FA1B178D23BF}"/>
              </a:ext>
            </a:extLst>
          </p:cNvPr>
          <p:cNvPicPr>
            <a:picLocks noChangeAspect="1" noChangeArrowheads="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9281160" y="302945"/>
            <a:ext cx="2640330" cy="9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09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F6A5-C595-48B7-A9E1-4B319076080A}"/>
              </a:ext>
            </a:extLst>
          </p:cNvPr>
          <p:cNvSpPr>
            <a:spLocks noGrp="1"/>
          </p:cNvSpPr>
          <p:nvPr>
            <p:ph type="title"/>
          </p:nvPr>
        </p:nvSpPr>
        <p:spPr/>
        <p:txBody>
          <a:bodyPr/>
          <a:lstStyle/>
          <a:p>
            <a:r>
              <a:rPr lang="en-US" b="1" dirty="0"/>
              <a:t>Top 10 Cities for Semiconductor Manufacturing Jobs</a:t>
            </a:r>
            <a:endParaRPr lang="en-US" dirty="0"/>
          </a:p>
        </p:txBody>
      </p:sp>
      <p:sp>
        <p:nvSpPr>
          <p:cNvPr id="3" name="Content Placeholder 2">
            <a:extLst>
              <a:ext uri="{FF2B5EF4-FFF2-40B4-BE49-F238E27FC236}">
                <a16:creationId xmlns:a16="http://schemas.microsoft.com/office/drawing/2014/main" id="{870C46C6-56D9-44F6-817C-E45A80D9BB2F}"/>
              </a:ext>
            </a:extLst>
          </p:cNvPr>
          <p:cNvSpPr>
            <a:spLocks noGrp="1"/>
          </p:cNvSpPr>
          <p:nvPr>
            <p:ph sz="half" idx="1"/>
          </p:nvPr>
        </p:nvSpPr>
        <p:spPr>
          <a:xfrm>
            <a:off x="1142999" y="2057399"/>
            <a:ext cx="4184647" cy="4023360"/>
          </a:xfrm>
        </p:spPr>
        <p:txBody>
          <a:bodyPr>
            <a:normAutofit/>
          </a:bodyPr>
          <a:lstStyle/>
          <a:p>
            <a:r>
              <a:rPr lang="en-US" sz="1800" dirty="0">
                <a:solidFill>
                  <a:schemeClr val="bg1">
                    <a:lumMod val="95000"/>
                  </a:schemeClr>
                </a:solidFill>
              </a:rPr>
              <a:t>San Jose, CA</a:t>
            </a:r>
          </a:p>
          <a:p>
            <a:r>
              <a:rPr lang="en-US" sz="1800" dirty="0">
                <a:solidFill>
                  <a:schemeClr val="bg1">
                    <a:lumMod val="95000"/>
                  </a:schemeClr>
                </a:solidFill>
              </a:rPr>
              <a:t>Hillsboro, OR (Portland MSA)</a:t>
            </a:r>
          </a:p>
          <a:p>
            <a:r>
              <a:rPr lang="en-US" sz="1800" dirty="0">
                <a:solidFill>
                  <a:schemeClr val="bg1">
                    <a:lumMod val="95000"/>
                  </a:schemeClr>
                </a:solidFill>
              </a:rPr>
              <a:t>Chandler, AZ (Phoenix MSA)</a:t>
            </a:r>
          </a:p>
          <a:p>
            <a:r>
              <a:rPr lang="en-US" sz="1800" dirty="0">
                <a:solidFill>
                  <a:schemeClr val="bg1">
                    <a:lumMod val="95000"/>
                  </a:schemeClr>
                </a:solidFill>
              </a:rPr>
              <a:t>Dallas, TX</a:t>
            </a:r>
          </a:p>
          <a:p>
            <a:r>
              <a:rPr lang="en-US" sz="1800" dirty="0">
                <a:solidFill>
                  <a:schemeClr val="bg1">
                    <a:lumMod val="95000"/>
                  </a:schemeClr>
                </a:solidFill>
              </a:rPr>
              <a:t>Austin, TX</a:t>
            </a:r>
          </a:p>
          <a:p>
            <a:r>
              <a:rPr lang="en-US" sz="1800" dirty="0">
                <a:solidFill>
                  <a:schemeClr val="bg1">
                    <a:lumMod val="95000"/>
                  </a:schemeClr>
                </a:solidFill>
              </a:rPr>
              <a:t>Malta, NY (Albany MSA)</a:t>
            </a:r>
          </a:p>
          <a:p>
            <a:r>
              <a:rPr lang="en-US" sz="1800" dirty="0">
                <a:solidFill>
                  <a:schemeClr val="bg1">
                    <a:lumMod val="95000"/>
                  </a:schemeClr>
                </a:solidFill>
              </a:rPr>
              <a:t>Bloomington, MN (Minneapolis MSA)</a:t>
            </a:r>
          </a:p>
          <a:p>
            <a:r>
              <a:rPr lang="en-US" sz="1800" dirty="0">
                <a:solidFill>
                  <a:schemeClr val="bg1">
                    <a:lumMod val="95000"/>
                  </a:schemeClr>
                </a:solidFill>
              </a:rPr>
              <a:t>Durham, NC (Raleigh-Durham MSASs)</a:t>
            </a:r>
          </a:p>
          <a:p>
            <a:r>
              <a:rPr lang="en-US" sz="1800" dirty="0">
                <a:solidFill>
                  <a:schemeClr val="bg1">
                    <a:lumMod val="95000"/>
                  </a:schemeClr>
                </a:solidFill>
              </a:rPr>
              <a:t>Boise, ID</a:t>
            </a:r>
          </a:p>
        </p:txBody>
      </p:sp>
      <p:pic>
        <p:nvPicPr>
          <p:cNvPr id="5" name="Picture 4">
            <a:extLst>
              <a:ext uri="{FF2B5EF4-FFF2-40B4-BE49-F238E27FC236}">
                <a16:creationId xmlns:a16="http://schemas.microsoft.com/office/drawing/2014/main" id="{198E9EB1-73CB-470F-A013-D390288D6FC9}"/>
              </a:ext>
            </a:extLst>
          </p:cNvPr>
          <p:cNvPicPr>
            <a:picLocks noChangeAspect="1"/>
          </p:cNvPicPr>
          <p:nvPr/>
        </p:nvPicPr>
        <p:blipFill rotWithShape="1">
          <a:blip r:embed="rId3"/>
          <a:srcRect l="38412" t="10611"/>
          <a:stretch/>
        </p:blipFill>
        <p:spPr>
          <a:xfrm>
            <a:off x="5236206" y="2057399"/>
            <a:ext cx="6565218" cy="4023360"/>
          </a:xfrm>
          <a:prstGeom prst="rect">
            <a:avLst/>
          </a:prstGeom>
        </p:spPr>
      </p:pic>
      <p:pic>
        <p:nvPicPr>
          <p:cNvPr id="7" name="Picture 6" descr="AECOM | Construction Management Association of America">
            <a:extLst>
              <a:ext uri="{FF2B5EF4-FFF2-40B4-BE49-F238E27FC236}">
                <a16:creationId xmlns:a16="http://schemas.microsoft.com/office/drawing/2014/main" id="{A638407E-1860-4CB4-B689-51C7B38267F4}"/>
              </a:ext>
            </a:extLst>
          </p:cNvPr>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3245" y1="32090" x2="33245" y2="32090"/>
                        <a14:foregroundMark x1="33245" y1="52239" x2="33245" y2="52239"/>
                        <a14:foregroundMark x1="42819" y1="50746" x2="42819" y2="50746"/>
                        <a14:foregroundMark x1="58245" y1="36567" x2="58245" y2="36567"/>
                        <a14:foregroundMark x1="77128" y1="35075" x2="77128" y2="35075"/>
                      </a14:backgroundRemoval>
                    </a14:imgEffect>
                  </a14:imgLayer>
                </a14:imgProps>
              </a:ext>
              <a:ext uri="{28A0092B-C50C-407E-A947-70E740481C1C}">
                <a14:useLocalDpi xmlns:a14="http://schemas.microsoft.com/office/drawing/2010/main" val="0"/>
              </a:ext>
            </a:extLst>
          </a:blip>
          <a:srcRect/>
          <a:stretch>
            <a:fillRect/>
          </a:stretch>
        </p:blipFill>
        <p:spPr bwMode="auto">
          <a:xfrm>
            <a:off x="10093324" y="257225"/>
            <a:ext cx="1839596" cy="655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4D9D62-FAFD-4258-98C0-DA1768594A0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3384" y="5817870"/>
            <a:ext cx="712946" cy="712946"/>
          </a:xfrm>
          <a:prstGeom prst="rect">
            <a:avLst/>
          </a:prstGeom>
        </p:spPr>
      </p:pic>
    </p:spTree>
    <p:extLst>
      <p:ext uri="{BB962C8B-B14F-4D97-AF65-F5344CB8AC3E}">
        <p14:creationId xmlns:p14="http://schemas.microsoft.com/office/powerpoint/2010/main" val="4197133991"/>
      </p:ext>
    </p:extLst>
  </p:cSld>
  <p:clrMapOvr>
    <a:masterClrMapping/>
  </p:clrMapOvr>
</p:sld>
</file>

<file path=ppt/theme/theme1.xml><?xml version="1.0" encoding="utf-8"?>
<a:theme xmlns:a="http://schemas.openxmlformats.org/drawingml/2006/main" name="Frame">
  <a:themeElements>
    <a:clrScheme name="Custom 1">
      <a:dk1>
        <a:srgbClr val="000000"/>
      </a:dk1>
      <a:lt1>
        <a:srgbClr val="FFFFFF"/>
      </a:lt1>
      <a:dk2>
        <a:srgbClr val="545454"/>
      </a:dk2>
      <a:lt2>
        <a:srgbClr val="BFBFBF"/>
      </a:lt2>
      <a:accent1>
        <a:srgbClr val="90BB23"/>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TM03457475[[fn=Frame]]</Template>
  <TotalTime>21567</TotalTime>
  <Words>1937</Words>
  <Application>Microsoft Office PowerPoint</Application>
  <PresentationFormat>Widescreen</PresentationFormat>
  <Paragraphs>144</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Calibri</vt:lpstr>
      <vt:lpstr>Corbel</vt:lpstr>
      <vt:lpstr>Wingdings 2</vt:lpstr>
      <vt:lpstr>Frame</vt:lpstr>
      <vt:lpstr>Basis</vt:lpstr>
      <vt:lpstr>Preparing for the Impact of Economic Development</vt:lpstr>
      <vt:lpstr>The Role of Community Research</vt:lpstr>
      <vt:lpstr>Research Supported in 2023</vt:lpstr>
      <vt:lpstr>PowerPoint Presentation</vt:lpstr>
      <vt:lpstr>PowerPoint Presentation</vt:lpstr>
      <vt:lpstr>Purpose and Approach</vt:lpstr>
      <vt:lpstr>Intel Impact Study Overview</vt:lpstr>
      <vt:lpstr>Impact Areas</vt:lpstr>
      <vt:lpstr>Top 10 Cities for Semiconductor Manufacturing Jobs</vt:lpstr>
      <vt:lpstr>Takeaways</vt:lpstr>
      <vt:lpstr>Strategies and Opportunities</vt:lpstr>
      <vt:lpstr>Tech Firm Community Commitment Case Studies</vt:lpstr>
      <vt:lpstr>Tech Firm Community Commitment Best Practices &amp; Lessons Learned</vt:lpstr>
      <vt:lpstr>Sponsored by  The Thomas J. Evans Foundation</vt:lpstr>
      <vt:lpstr>Mid-Ohio Regional Planning Commission Updated Population Projections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Research Reports</dc:title>
  <dc:creator>Matthew Martin</dc:creator>
  <cp:lastModifiedBy>Amy Vick</cp:lastModifiedBy>
  <cp:revision>117</cp:revision>
  <cp:lastPrinted>2023-10-17T14:43:13Z</cp:lastPrinted>
  <dcterms:created xsi:type="dcterms:W3CDTF">2022-01-25T20:52:51Z</dcterms:created>
  <dcterms:modified xsi:type="dcterms:W3CDTF">2023-10-17T20:49:11Z</dcterms:modified>
</cp:coreProperties>
</file>